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0" r:id="rId2"/>
  </p:sldMasterIdLst>
  <p:sldIdLst>
    <p:sldId id="258" r:id="rId3"/>
    <p:sldId id="259" r:id="rId4"/>
    <p:sldId id="271" r:id="rId5"/>
    <p:sldId id="272" r:id="rId6"/>
    <p:sldId id="273" r:id="rId7"/>
    <p:sldId id="274" r:id="rId8"/>
    <p:sldId id="275" r:id="rId9"/>
    <p:sldId id="276" r:id="rId10"/>
    <p:sldId id="277" r:id="rId11"/>
    <p:sldId id="278" r:id="rId12"/>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907" autoAdjust="0"/>
    <p:restoredTop sz="94660"/>
  </p:normalViewPr>
  <p:slideViewPr>
    <p:cSldViewPr snapToGrid="0">
      <p:cViewPr>
        <p:scale>
          <a:sx n="100" d="100"/>
          <a:sy n="100" d="100"/>
        </p:scale>
        <p:origin x="184" y="6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f>
</file>

<file path=ppt/media/image30.png>
</file>

<file path=ppt/media/image31.tiff>
</file>

<file path=ppt/media/image32.png>
</file>

<file path=ppt/media/image33.png>
</file>

<file path=ppt/media/image34.png>
</file>

<file path=ppt/media/image35.png>
</file>

<file path=ppt/media/image36.png>
</file>

<file path=ppt/media/image37.tiff>
</file>

<file path=ppt/media/image4.png>
</file>

<file path=ppt/media/image5.png>
</file>

<file path=ppt/media/image6.tif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hne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DIN" charset="0"/>
                <a:ea typeface="DIN" charset="0"/>
                <a:cs typeface="DIN" charset="0"/>
              </a:defRPr>
            </a:lvl1pPr>
          </a:lstStyle>
          <a:p>
            <a:r>
              <a:rPr lang="de-DE" dirty="0" smtClean="0"/>
              <a:t>Titelmasterformat durch Klicken bearbeiten</a:t>
            </a:r>
            <a:endParaRPr lang="de-DE" dirty="0"/>
          </a:p>
        </p:txBody>
      </p:sp>
      <p:pic>
        <p:nvPicPr>
          <p:cNvPr id="5" name="Picture 4"/>
          <p:cNvPicPr>
            <a:picLocks noChangeAspect="1"/>
          </p:cNvPicPr>
          <p:nvPr userDrawn="1"/>
        </p:nvPicPr>
        <p:blipFill>
          <a:blip r:embed="rId2"/>
          <a:stretch>
            <a:fillRect/>
          </a:stretch>
        </p:blipFill>
        <p:spPr>
          <a:xfrm>
            <a:off x="210220" y="6166523"/>
            <a:ext cx="812800" cy="571500"/>
          </a:xfrm>
          <a:prstGeom prst="rect">
            <a:avLst/>
          </a:prstGeom>
        </p:spPr>
      </p:pic>
    </p:spTree>
    <p:extLst>
      <p:ext uri="{BB962C8B-B14F-4D97-AF65-F5344CB8AC3E}">
        <p14:creationId xmlns:p14="http://schemas.microsoft.com/office/powerpoint/2010/main" val="1022941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t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lgn="ctr">
              <a:defRPr/>
            </a:lvl1pPr>
          </a:lstStyle>
          <a:p>
            <a:r>
              <a:rPr lang="de-DE" smtClean="0"/>
              <a:t>Titelmasterformat durch Klicken bearbeiten</a:t>
            </a:r>
            <a:endParaRPr lang="de-DE"/>
          </a:p>
        </p:txBody>
      </p:sp>
      <p:cxnSp>
        <p:nvCxnSpPr>
          <p:cNvPr id="3" name="Straight Connector 12"/>
          <p:cNvCxnSpPr/>
          <p:nvPr userDrawn="1"/>
        </p:nvCxnSpPr>
        <p:spPr>
          <a:xfrm>
            <a:off x="238897" y="5718520"/>
            <a:ext cx="1184698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platzhalter 9"/>
          <p:cNvSpPr>
            <a:spLocks noGrp="1"/>
          </p:cNvSpPr>
          <p:nvPr>
            <p:ph type="body" sz="quarter" idx="10" hasCustomPrompt="1"/>
          </p:nvPr>
        </p:nvSpPr>
        <p:spPr>
          <a:xfrm>
            <a:off x="995363" y="5870046"/>
            <a:ext cx="10615612" cy="407988"/>
          </a:xfrm>
          <a:prstGeom prst="rect">
            <a:avLst/>
          </a:prstGeom>
          <a:ln>
            <a:noFill/>
          </a:ln>
        </p:spPr>
        <p:txBody>
          <a:bodyPr/>
          <a:lstStyle>
            <a:lvl1pPr marL="0" indent="-228600" algn="l" defTabSz="914400" rtl="0" eaLnBrk="1" latinLnBrk="0" hangingPunct="1">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sz="1800" b="1" kern="1200" baseline="0" dirty="0" smtClean="0">
                <a:solidFill>
                  <a:schemeClr val="bg1">
                    <a:lumMod val="50000"/>
                  </a:schemeClr>
                </a:solidFill>
                <a:latin typeface="DIN" charset="0"/>
                <a:ea typeface="DIN" charset="0"/>
                <a:cs typeface="DIN" charset="0"/>
              </a:defRPr>
            </a:lvl1pPr>
          </a:lstStyle>
          <a:p>
            <a:r>
              <a:rPr lang="de-DE" dirty="0" smtClean="0"/>
              <a:t>Alternatives (</a:t>
            </a:r>
            <a:r>
              <a:rPr lang="de-DE" dirty="0" err="1" smtClean="0"/>
              <a:t>use</a:t>
            </a:r>
            <a:r>
              <a:rPr lang="de-DE" dirty="0" smtClean="0"/>
              <a:t> </a:t>
            </a:r>
            <a:r>
              <a:rPr lang="de-DE" dirty="0" err="1" smtClean="0"/>
              <a:t>provided</a:t>
            </a:r>
            <a:r>
              <a:rPr lang="de-DE" dirty="0" smtClean="0"/>
              <a:t> </a:t>
            </a:r>
            <a:r>
              <a:rPr lang="de-DE" dirty="0" err="1" smtClean="0"/>
              <a:t>tabs</a:t>
            </a:r>
            <a:r>
              <a:rPr lang="de-DE" dirty="0" smtClean="0"/>
              <a:t>)</a:t>
            </a:r>
            <a:endParaRPr lang="de-DE" dirty="0"/>
          </a:p>
        </p:txBody>
      </p:sp>
      <p:sp>
        <p:nvSpPr>
          <p:cNvPr id="12" name="Textplatzhalter 11"/>
          <p:cNvSpPr>
            <a:spLocks noGrp="1"/>
          </p:cNvSpPr>
          <p:nvPr>
            <p:ph type="body" sz="quarter" idx="11" hasCustomPrompt="1"/>
          </p:nvPr>
        </p:nvSpPr>
        <p:spPr>
          <a:xfrm>
            <a:off x="7075735" y="5358733"/>
            <a:ext cx="5010150" cy="350700"/>
          </a:xfrm>
          <a:prstGeom prst="rect">
            <a:avLst/>
          </a:prstGeom>
          <a:ln>
            <a:noFill/>
          </a:ln>
        </p:spPr>
        <p:txBody>
          <a:bodyPr/>
          <a:lstStyle>
            <a:lvl1pPr marL="0" indent="0" algn="r">
              <a:buNone/>
              <a:defRPr lang="de-DE" sz="1100" kern="1200" dirty="0" smtClean="0">
                <a:solidFill>
                  <a:schemeClr val="tx1"/>
                </a:solidFill>
                <a:latin typeface="DIN" charset="0"/>
                <a:ea typeface="DIN" charset="0"/>
                <a:cs typeface="DIN" charset="0"/>
              </a:defRPr>
            </a:lvl1pPr>
          </a:lstStyle>
          <a:p>
            <a:pPr lvl="0"/>
            <a:r>
              <a:rPr lang="de-DE" dirty="0" smtClean="0"/>
              <a:t>Action </a:t>
            </a:r>
            <a:r>
              <a:rPr lang="de-DE" dirty="0" err="1" smtClean="0"/>
              <a:t>to</a:t>
            </a:r>
            <a:r>
              <a:rPr lang="de-DE" dirty="0" smtClean="0"/>
              <a:t> do</a:t>
            </a:r>
            <a:endParaRPr lang="de-DE" dirty="0"/>
          </a:p>
        </p:txBody>
      </p:sp>
      <p:pic>
        <p:nvPicPr>
          <p:cNvPr id="7" name="Picture 6"/>
          <p:cNvPicPr>
            <a:picLocks noChangeAspect="1"/>
          </p:cNvPicPr>
          <p:nvPr userDrawn="1"/>
        </p:nvPicPr>
        <p:blipFill>
          <a:blip r:embed="rId2"/>
          <a:stretch>
            <a:fillRect/>
          </a:stretch>
        </p:blipFill>
        <p:spPr>
          <a:xfrm>
            <a:off x="210220" y="6166523"/>
            <a:ext cx="812800" cy="571500"/>
          </a:xfrm>
          <a:prstGeom prst="rect">
            <a:avLst/>
          </a:prstGeom>
        </p:spPr>
      </p:pic>
    </p:spTree>
    <p:extLst>
      <p:ext uri="{BB962C8B-B14F-4D97-AF65-F5344CB8AC3E}">
        <p14:creationId xmlns:p14="http://schemas.microsoft.com/office/powerpoint/2010/main" val="23114717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without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6010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with Text">
    <p:spTree>
      <p:nvGrpSpPr>
        <p:cNvPr id="1" name=""/>
        <p:cNvGrpSpPr/>
        <p:nvPr/>
      </p:nvGrpSpPr>
      <p:grpSpPr>
        <a:xfrm>
          <a:off x="0" y="0"/>
          <a:ext cx="0" cy="0"/>
          <a:chOff x="0" y="0"/>
          <a:chExt cx="0" cy="0"/>
        </a:xfrm>
      </p:grpSpPr>
      <p:cxnSp>
        <p:nvCxnSpPr>
          <p:cNvPr id="8" name="Straight Connector 12"/>
          <p:cNvCxnSpPr/>
          <p:nvPr/>
        </p:nvCxnSpPr>
        <p:spPr>
          <a:xfrm>
            <a:off x="238897" y="5718520"/>
            <a:ext cx="1184698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 Placeholder 7"/>
          <p:cNvSpPr txBox="1">
            <a:spLocks/>
          </p:cNvSpPr>
          <p:nvPr/>
        </p:nvSpPr>
        <p:spPr>
          <a:xfrm>
            <a:off x="8330268" y="5322313"/>
            <a:ext cx="3755617" cy="244682"/>
          </a:xfrm>
          <a:prstGeom prst="rect">
            <a:avLst/>
          </a:prstGeom>
          <a:noFill/>
        </p:spPr>
        <p:txBody>
          <a:bodyPr wrap="square" rtlCol="0">
            <a:spAutoFit/>
          </a:bodyPr>
          <a:lstStyle>
            <a:lvl1pPr marL="0" indent="-228600" algn="l" defTabSz="914400" rtl="0" eaLnBrk="1" latinLnBrk="0" hangingPunct="1">
              <a:lnSpc>
                <a:spcPct val="90000"/>
              </a:lnSpc>
              <a:spcBef>
                <a:spcPts val="1000"/>
              </a:spcBef>
              <a:buFont typeface="Arial" panose="020B0604020202020204" pitchFamily="34" charset="0"/>
              <a:buNone/>
              <a:defRPr lang="de-DE" sz="1100" kern="1200" dirty="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de-DE" smtClean="0"/>
              <a:t>Tue</a:t>
            </a:r>
            <a:endParaRPr lang="de-DE"/>
          </a:p>
        </p:txBody>
      </p:sp>
      <p:sp>
        <p:nvSpPr>
          <p:cNvPr id="11" name="Text Placeholder 7"/>
          <p:cNvSpPr txBox="1">
            <a:spLocks/>
          </p:cNvSpPr>
          <p:nvPr/>
        </p:nvSpPr>
        <p:spPr>
          <a:xfrm>
            <a:off x="404664" y="5870046"/>
            <a:ext cx="6453336" cy="369332"/>
          </a:xfrm>
          <a:prstGeom prst="rect">
            <a:avLst/>
          </a:prstGeom>
          <a:noFill/>
        </p:spPr>
        <p:txBody>
          <a:bodyPr wrap="square" rtlCol="0">
            <a:spAutoFit/>
          </a:bodyPr>
          <a:lstStyle>
            <a:lvl1pPr marL="0" indent="-228600" algn="l" defTabSz="914400" rtl="0" eaLnBrk="1" latinLnBrk="0" hangingPunct="1">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sz="1800" b="1" kern="1200" baseline="0" dirty="0" smtClean="0">
                <a:solidFill>
                  <a:schemeClr val="bg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Alternatives (</a:t>
            </a:r>
            <a:r>
              <a:rPr lang="de-DE" err="1" smtClean="0"/>
              <a:t>use</a:t>
            </a:r>
            <a:r>
              <a:rPr lang="de-DE" smtClean="0"/>
              <a:t> </a:t>
            </a:r>
            <a:r>
              <a:rPr lang="de-DE" err="1" smtClean="0"/>
              <a:t>provided</a:t>
            </a:r>
            <a:r>
              <a:rPr lang="de-DE" smtClean="0"/>
              <a:t> </a:t>
            </a:r>
            <a:r>
              <a:rPr lang="de-DE" err="1" smtClean="0"/>
              <a:t>tabs</a:t>
            </a:r>
            <a:r>
              <a:rPr lang="de-DE" smtClean="0"/>
              <a:t>)</a:t>
            </a:r>
            <a:endParaRPr lang="de-DE"/>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451262"/>
            <a:ext cx="12192000" cy="6433464"/>
          </a:xfrm>
          <a:prstGeom prst="rect">
            <a:avLst/>
          </a:prstGeom>
        </p:spPr>
      </p:pic>
      <p:sp>
        <p:nvSpPr>
          <p:cNvPr id="3" name="Title 2"/>
          <p:cNvSpPr>
            <a:spLocks noGrp="1"/>
          </p:cNvSpPr>
          <p:nvPr>
            <p:ph type="title"/>
          </p:nvPr>
        </p:nvSpPr>
        <p:spPr>
          <a:xfrm>
            <a:off x="7072745" y="594963"/>
            <a:ext cx="5119255" cy="1325563"/>
          </a:xfrm>
          <a:prstGeom prst="rect">
            <a:avLst/>
          </a:prstGeom>
        </p:spPr>
        <p:txBody>
          <a:bodyPr/>
          <a:lstStyle>
            <a:lvl1pPr algn="r">
              <a:defRPr/>
            </a:lvl1pPr>
          </a:lstStyle>
          <a:p>
            <a:r>
              <a:rPr lang="en-US" dirty="0" smtClean="0"/>
              <a:t>Click to edit Master title style</a:t>
            </a:r>
            <a:endParaRPr lang="de-DE" dirty="0"/>
          </a:p>
        </p:txBody>
      </p:sp>
    </p:spTree>
    <p:extLst>
      <p:ext uri="{BB962C8B-B14F-4D97-AF65-F5344CB8AC3E}">
        <p14:creationId xmlns:p14="http://schemas.microsoft.com/office/powerpoint/2010/main" val="6486118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png"/><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Slide Number Placeholder 5"/>
          <p:cNvSpPr txBox="1">
            <a:spLocks/>
          </p:cNvSpPr>
          <p:nvPr userDrawn="1"/>
        </p:nvSpPr>
        <p:spPr>
          <a:xfrm>
            <a:off x="11424632" y="6572775"/>
            <a:ext cx="637828" cy="216024"/>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703B9BC4-30BC-4399-9BFE-1C5E7CA4881A}" type="slidenum">
              <a:rPr kumimoji="0" lang="de-DE" sz="1200" b="0" i="0" u="none" strike="noStrike" kern="1200" cap="none" spc="0" normalizeH="0" baseline="0" noProof="0" smtClean="0">
                <a:ln>
                  <a:noFill/>
                </a:ln>
                <a:solidFill>
                  <a:schemeClr val="tx1">
                    <a:tint val="75000"/>
                  </a:schemeClr>
                </a:solidFill>
                <a:effectLst/>
                <a:uLnTx/>
                <a:uFillTx/>
                <a:latin typeface="DIN" charset="0"/>
                <a:ea typeface="DIN" charset="0"/>
                <a:cs typeface="DIN" charset="0"/>
              </a:rPr>
              <a:pPr marL="0" marR="0" lvl="0" indent="0" algn="r" defTabSz="914400" rtl="0" eaLnBrk="1" fontAlgn="auto" latinLnBrk="0" hangingPunct="1">
                <a:lnSpc>
                  <a:spcPct val="100000"/>
                </a:lnSpc>
                <a:spcBef>
                  <a:spcPts val="0"/>
                </a:spcBef>
                <a:spcAft>
                  <a:spcPts val="0"/>
                </a:spcAft>
                <a:buClrTx/>
                <a:buSzTx/>
                <a:buFontTx/>
                <a:buNone/>
                <a:tabLst/>
                <a:defRPr/>
              </a:pPr>
              <a:t>‹#›</a:t>
            </a:fld>
            <a:r>
              <a:rPr kumimoji="0" lang="de-DE" sz="1200" b="0" i="0" u="none" strike="noStrike" kern="1200" cap="none" spc="0" normalizeH="0" baseline="0" noProof="0" smtClean="0">
                <a:ln>
                  <a:noFill/>
                </a:ln>
                <a:solidFill>
                  <a:schemeClr val="tx1">
                    <a:tint val="75000"/>
                  </a:schemeClr>
                </a:solidFill>
                <a:effectLst/>
                <a:uLnTx/>
                <a:uFillTx/>
                <a:latin typeface="DIN" charset="0"/>
                <a:ea typeface="DIN" charset="0"/>
                <a:cs typeface="DIN" charset="0"/>
              </a:rPr>
              <a:t>a</a:t>
            </a:r>
          </a:p>
        </p:txBody>
      </p:sp>
      <p:pic>
        <p:nvPicPr>
          <p:cNvPr id="10" name="Grafik 9"/>
          <p:cNvPicPr>
            <a:picLocks noChangeAspect="1"/>
          </p:cNvPicPr>
          <p:nvPr userDrawn="1"/>
        </p:nvPicPr>
        <p:blipFill>
          <a:blip r:embed="rId4" cstate="print"/>
          <a:stretch>
            <a:fillRect/>
          </a:stretch>
        </p:blipFill>
        <p:spPr>
          <a:xfrm>
            <a:off x="11211956" y="126958"/>
            <a:ext cx="764704" cy="261717"/>
          </a:xfrm>
          <a:prstGeom prst="rect">
            <a:avLst/>
          </a:prstGeom>
        </p:spPr>
      </p:pic>
      <p:pic>
        <p:nvPicPr>
          <p:cNvPr id="11" name="Grafik 10"/>
          <p:cNvPicPr>
            <a:picLocks noChangeAspect="1"/>
          </p:cNvPicPr>
          <p:nvPr userDrawn="1"/>
        </p:nvPicPr>
        <p:blipFill>
          <a:blip r:embed="rId5" cstate="print"/>
          <a:stretch>
            <a:fillRect/>
          </a:stretch>
        </p:blipFill>
        <p:spPr>
          <a:xfrm>
            <a:off x="188640" y="142246"/>
            <a:ext cx="969110" cy="253290"/>
          </a:xfrm>
          <a:prstGeom prst="rect">
            <a:avLst/>
          </a:prstGeom>
        </p:spPr>
      </p:pic>
      <p:sp>
        <p:nvSpPr>
          <p:cNvPr id="13" name="Titelplatzhalter 12"/>
          <p:cNvSpPr>
            <a:spLocks noGrp="1"/>
          </p:cNvSpPr>
          <p:nvPr>
            <p:ph type="title"/>
          </p:nvPr>
        </p:nvSpPr>
        <p:spPr>
          <a:xfrm>
            <a:off x="1524000" y="26726"/>
            <a:ext cx="9315450" cy="801950"/>
          </a:xfrm>
          <a:prstGeom prst="rect">
            <a:avLst/>
          </a:prstGeom>
          <a:ln>
            <a:noFill/>
          </a:ln>
        </p:spPr>
        <p:txBody>
          <a:bodyPr vert="horz" lIns="91440" tIns="45720" rIns="91440" bIns="45720" rtlCol="0" anchor="ctr">
            <a:normAutofit/>
          </a:bodyPr>
          <a:lstStyle/>
          <a:p>
            <a:r>
              <a:rPr lang="de-DE" dirty="0" smtClean="0"/>
              <a:t>Titelmasterformat durch Klicken bearbeiten</a:t>
            </a:r>
            <a:endParaRPr lang="de-DE" dirty="0"/>
          </a:p>
        </p:txBody>
      </p:sp>
    </p:spTree>
    <p:extLst>
      <p:ext uri="{BB962C8B-B14F-4D97-AF65-F5344CB8AC3E}">
        <p14:creationId xmlns:p14="http://schemas.microsoft.com/office/powerpoint/2010/main" val="1177440048"/>
      </p:ext>
    </p:extLst>
  </p:cSld>
  <p:clrMap bg1="lt1" tx1="dk1" bg2="lt2" tx2="dk2" accent1="accent1" accent2="accent2" accent3="accent3" accent4="accent4" accent5="accent5" accent6="accent6" hlink="hlink" folHlink="folHlink"/>
  <p:sldLayoutIdLst>
    <p:sldLayoutId id="2147483673" r:id="rId1"/>
    <p:sldLayoutId id="2147483674" r:id="rId2"/>
  </p:sldLayoutIdLst>
  <p:txStyles>
    <p:titleStyle>
      <a:lvl1pPr algn="ctr" defTabSz="914400" rtl="0" eaLnBrk="1" latinLnBrk="0" hangingPunct="1">
        <a:lnSpc>
          <a:spcPct val="90000"/>
        </a:lnSpc>
        <a:spcBef>
          <a:spcPct val="0"/>
        </a:spcBef>
        <a:buNone/>
        <a:defRPr lang="de-DE" sz="3600" kern="1200" baseline="0" dirty="0" smtClean="0">
          <a:solidFill>
            <a:srgbClr val="FFC000"/>
          </a:solidFill>
          <a:latin typeface="DIN" charset="0"/>
          <a:ea typeface="DIN" charset="0"/>
          <a:cs typeface="DIN"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Slide Number Placeholder 5"/>
          <p:cNvSpPr txBox="1">
            <a:spLocks/>
          </p:cNvSpPr>
          <p:nvPr/>
        </p:nvSpPr>
        <p:spPr>
          <a:xfrm>
            <a:off x="11424632" y="6572775"/>
            <a:ext cx="637828" cy="216024"/>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703B9BC4-30BC-4399-9BFE-1C5E7CA4881A}" type="slidenum">
              <a:rPr kumimoji="0" lang="de-DE" sz="1200" b="0" i="0" u="none" strike="noStrike" kern="1200" cap="none" spc="0" normalizeH="0" baseline="0" noProof="0" smtClean="0">
                <a:ln>
                  <a:noFill/>
                </a:ln>
                <a:solidFill>
                  <a:schemeClr val="tx1">
                    <a:tint val="75000"/>
                  </a:schemeClr>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r>
              <a:rPr kumimoji="0" lang="de-DE" sz="1200" b="0" i="0" u="none" strike="noStrike" kern="1200" cap="none" spc="0" normalizeH="0" baseline="0" noProof="0" smtClean="0">
                <a:ln>
                  <a:noFill/>
                </a:ln>
                <a:solidFill>
                  <a:schemeClr val="tx1">
                    <a:tint val="75000"/>
                  </a:schemeClr>
                </a:solidFill>
                <a:effectLst/>
                <a:uLnTx/>
                <a:uFillTx/>
                <a:latin typeface="+mn-lt"/>
                <a:ea typeface="+mn-ea"/>
                <a:cs typeface="+mn-cs"/>
              </a:rPr>
              <a:t>a</a:t>
            </a:r>
          </a:p>
        </p:txBody>
      </p:sp>
      <p:pic>
        <p:nvPicPr>
          <p:cNvPr id="10" name="Grafik 9"/>
          <p:cNvPicPr>
            <a:picLocks noChangeAspect="1"/>
          </p:cNvPicPr>
          <p:nvPr/>
        </p:nvPicPr>
        <p:blipFill>
          <a:blip r:embed="rId4" cstate="print"/>
          <a:stretch>
            <a:fillRect/>
          </a:stretch>
        </p:blipFill>
        <p:spPr>
          <a:xfrm>
            <a:off x="11211956" y="126958"/>
            <a:ext cx="764704" cy="261717"/>
          </a:xfrm>
          <a:prstGeom prst="rect">
            <a:avLst/>
          </a:prstGeom>
        </p:spPr>
      </p:pic>
      <p:pic>
        <p:nvPicPr>
          <p:cNvPr id="11" name="Grafik 10"/>
          <p:cNvPicPr>
            <a:picLocks noChangeAspect="1"/>
          </p:cNvPicPr>
          <p:nvPr/>
        </p:nvPicPr>
        <p:blipFill>
          <a:blip r:embed="rId5" cstate="print"/>
          <a:stretch>
            <a:fillRect/>
          </a:stretch>
        </p:blipFill>
        <p:spPr>
          <a:xfrm>
            <a:off x="188640" y="142246"/>
            <a:ext cx="969110" cy="253290"/>
          </a:xfrm>
          <a:prstGeom prst="rect">
            <a:avLst/>
          </a:prstGeom>
        </p:spPr>
      </p:pic>
      <p:pic>
        <p:nvPicPr>
          <p:cNvPr id="5" name="Picture 2"/>
          <p:cNvPicPr>
            <a:picLocks noChangeAspect="1" noChangeArrowheads="1"/>
          </p:cNvPicPr>
          <p:nvPr userDrawn="1"/>
        </p:nvPicPr>
        <p:blipFill>
          <a:blip r:embed="rId6" cstate="print"/>
          <a:srcRect/>
          <a:stretch>
            <a:fillRect/>
          </a:stretch>
        </p:blipFill>
        <p:spPr bwMode="auto">
          <a:xfrm>
            <a:off x="1013592" y="395536"/>
            <a:ext cx="10198364" cy="3587605"/>
          </a:xfrm>
          <a:prstGeom prst="rect">
            <a:avLst/>
          </a:prstGeom>
          <a:noFill/>
          <a:ln w="9525">
            <a:noFill/>
            <a:miter lim="800000"/>
            <a:headEnd/>
            <a:tailEnd/>
          </a:ln>
        </p:spPr>
      </p:pic>
    </p:spTree>
    <p:extLst>
      <p:ext uri="{BB962C8B-B14F-4D97-AF65-F5344CB8AC3E}">
        <p14:creationId xmlns:p14="http://schemas.microsoft.com/office/powerpoint/2010/main" val="1507469602"/>
      </p:ext>
    </p:extLst>
  </p:cSld>
  <p:clrMap bg1="lt1" tx1="dk1" bg2="lt2" tx2="dk2" accent1="accent1" accent2="accent2" accent3="accent3" accent4="accent4" accent5="accent5" accent6="accent6" hlink="hlink" folHlink="folHlink"/>
  <p:sldLayoutIdLst>
    <p:sldLayoutId id="2147483671" r:id="rId1"/>
    <p:sldLayoutId id="2147483672"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37.tiff"/></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4.xml.rels><?xml version="1.0" encoding="UTF-8" standalone="yes"?>
<Relationships xmlns="http://schemas.openxmlformats.org/package/2006/relationships"><Relationship Id="rId11" Type="http://schemas.openxmlformats.org/officeDocument/2006/relationships/image" Target="../media/image18.png"/><Relationship Id="rId12" Type="http://schemas.openxmlformats.org/officeDocument/2006/relationships/image" Target="../media/image19.png"/><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8" Type="http://schemas.openxmlformats.org/officeDocument/2006/relationships/image" Target="../media/image15.png"/><Relationship Id="rId9" Type="http://schemas.openxmlformats.org/officeDocument/2006/relationships/image" Target="../media/image16.png"/><Relationship Id="rId10"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 Id="rId9" Type="http://schemas.openxmlformats.org/officeDocument/2006/relationships/image" Target="../media/image26.png"/><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31.tiff"/></Relationships>
</file>

<file path=ppt/slides/_rels/slide8.xml.rels><?xml version="1.0" encoding="UTF-8" standalone="yes"?>
<Relationships xmlns="http://schemas.openxmlformats.org/package/2006/relationships"><Relationship Id="rId3" Type="http://schemas.openxmlformats.org/officeDocument/2006/relationships/image" Target="../media/image31.tiff"/><Relationship Id="rId4" Type="http://schemas.openxmlformats.org/officeDocument/2006/relationships/image" Target="../media/image33.png"/><Relationship Id="rId1" Type="http://schemas.openxmlformats.org/officeDocument/2006/relationships/slideLayout" Target="../slideLayouts/slideLayout4.xml"/><Relationship Id="rId2"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image" Target="../media/image32.png"/><Relationship Id="rId1" Type="http://schemas.openxmlformats.org/officeDocument/2006/relationships/slideLayout" Target="../slideLayouts/slideLayout4.xml"/><Relationship Id="rId2"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4"/>
          <p:cNvSpPr txBox="1"/>
          <p:nvPr/>
        </p:nvSpPr>
        <p:spPr>
          <a:xfrm>
            <a:off x="4669270" y="4520208"/>
            <a:ext cx="5911644" cy="815608"/>
          </a:xfrm>
          <a:prstGeom prst="rect">
            <a:avLst/>
          </a:prstGeom>
          <a:noFill/>
        </p:spPr>
        <p:txBody>
          <a:bodyPr wrap="square" rtlCol="0">
            <a:spAutoFit/>
          </a:bodyPr>
          <a:lstStyle/>
          <a:p>
            <a:pPr algn="r"/>
            <a:r>
              <a:rPr lang="de-DE" dirty="0" smtClean="0"/>
              <a:t>Ein </a:t>
            </a:r>
            <a:r>
              <a:rPr lang="de-DE" dirty="0" err="1" smtClean="0"/>
              <a:t>Jumping</a:t>
            </a:r>
            <a:r>
              <a:rPr lang="de-DE" dirty="0" smtClean="0"/>
              <a:t> Sumo mit </a:t>
            </a:r>
            <a:r>
              <a:rPr lang="de-DE" dirty="0" err="1" smtClean="0"/>
              <a:t>Scratch</a:t>
            </a:r>
            <a:r>
              <a:rPr lang="de-DE" dirty="0" smtClean="0"/>
              <a:t> Workshop</a:t>
            </a:r>
          </a:p>
          <a:p>
            <a:pPr algn="r"/>
            <a:r>
              <a:rPr lang="de-DE" dirty="0" smtClean="0"/>
              <a:t>für Kinder</a:t>
            </a:r>
          </a:p>
          <a:p>
            <a:pPr algn="r"/>
            <a:r>
              <a:rPr lang="de-DE" sz="1100" dirty="0" smtClean="0"/>
              <a:t>von Stefan Höhn</a:t>
            </a:r>
            <a:endParaRPr lang="de-DE" sz="1100" dirty="0"/>
          </a:p>
        </p:txBody>
      </p:sp>
      <p:pic>
        <p:nvPicPr>
          <p:cNvPr id="4" name="Picture 3"/>
          <p:cNvPicPr>
            <a:picLocks noChangeAspect="1"/>
          </p:cNvPicPr>
          <p:nvPr/>
        </p:nvPicPr>
        <p:blipFill>
          <a:blip r:embed="rId2"/>
          <a:stretch>
            <a:fillRect/>
          </a:stretch>
        </p:blipFill>
        <p:spPr>
          <a:xfrm>
            <a:off x="1591294" y="3781365"/>
            <a:ext cx="3755024" cy="2613497"/>
          </a:xfrm>
          <a:prstGeom prst="rect">
            <a:avLst/>
          </a:prstGeom>
        </p:spPr>
      </p:pic>
    </p:spTree>
    <p:extLst>
      <p:ext uri="{BB962C8B-B14F-4D97-AF65-F5344CB8AC3E}">
        <p14:creationId xmlns:p14="http://schemas.microsoft.com/office/powerpoint/2010/main" val="36608266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27800" y="2428187"/>
            <a:ext cx="1491282" cy="1037852"/>
          </a:xfrm>
          <a:prstGeom prst="rect">
            <a:avLst/>
          </a:prstGeom>
        </p:spPr>
      </p:pic>
      <p:pic>
        <p:nvPicPr>
          <p:cNvPr id="38" name="Picture 37"/>
          <p:cNvPicPr>
            <a:picLocks noChangeAspect="1"/>
          </p:cNvPicPr>
          <p:nvPr/>
        </p:nvPicPr>
        <p:blipFill>
          <a:blip r:embed="rId2">
            <a:alphaModFix amt="34000"/>
            <a:extLst>
              <a:ext uri="{28A0092B-C50C-407E-A947-70E740481C1C}">
                <a14:useLocalDpi xmlns:a14="http://schemas.microsoft.com/office/drawing/2010/main" val="0"/>
              </a:ext>
            </a:extLst>
          </a:blip>
          <a:stretch>
            <a:fillRect/>
          </a:stretch>
        </p:blipFill>
        <p:spPr>
          <a:xfrm rot="831591">
            <a:off x="9904427" y="1954184"/>
            <a:ext cx="1491282" cy="1037852"/>
          </a:xfrm>
          <a:prstGeom prst="rect">
            <a:avLst/>
          </a:prstGeom>
        </p:spPr>
      </p:pic>
      <p:pic>
        <p:nvPicPr>
          <p:cNvPr id="33" name="Picture 32"/>
          <p:cNvPicPr>
            <a:picLocks noChangeAspect="1"/>
          </p:cNvPicPr>
          <p:nvPr/>
        </p:nvPicPr>
        <p:blipFill>
          <a:blip r:embed="rId2">
            <a:alphaModFix amt="66000"/>
            <a:extLst>
              <a:ext uri="{28A0092B-C50C-407E-A947-70E740481C1C}">
                <a14:useLocalDpi xmlns:a14="http://schemas.microsoft.com/office/drawing/2010/main" val="0"/>
              </a:ext>
            </a:extLst>
          </a:blip>
          <a:stretch>
            <a:fillRect/>
          </a:stretch>
        </p:blipFill>
        <p:spPr>
          <a:xfrm rot="831591">
            <a:off x="9266351" y="1738869"/>
            <a:ext cx="1491282" cy="1037852"/>
          </a:xfrm>
          <a:prstGeom prst="rect">
            <a:avLst/>
          </a:prstGeom>
        </p:spPr>
      </p:pic>
      <p:sp>
        <p:nvSpPr>
          <p:cNvPr id="5" name="Titel 4"/>
          <p:cNvSpPr>
            <a:spLocks noGrp="1"/>
          </p:cNvSpPr>
          <p:nvPr>
            <p:ph type="title"/>
          </p:nvPr>
        </p:nvSpPr>
        <p:spPr/>
        <p:txBody>
          <a:bodyPr/>
          <a:lstStyle/>
          <a:p>
            <a:r>
              <a:rPr lang="de-DE" dirty="0" smtClean="0"/>
              <a:t>Springen = </a:t>
            </a:r>
            <a:r>
              <a:rPr lang="de-DE" dirty="0" err="1" smtClean="0"/>
              <a:t>Jumping</a:t>
            </a:r>
            <a:endParaRPr lang="de-DE" dirty="0"/>
          </a:p>
        </p:txBody>
      </p:sp>
      <p:pic>
        <p:nvPicPr>
          <p:cNvPr id="19" name="Picture 18"/>
          <p:cNvPicPr>
            <a:picLocks noChangeAspect="1"/>
          </p:cNvPicPr>
          <p:nvPr/>
        </p:nvPicPr>
        <p:blipFill>
          <a:blip r:embed="rId2">
            <a:alphaModFix amt="57000"/>
            <a:extLst>
              <a:ext uri="{28A0092B-C50C-407E-A947-70E740481C1C}">
                <a14:useLocalDpi xmlns:a14="http://schemas.microsoft.com/office/drawing/2010/main" val="0"/>
              </a:ext>
            </a:extLst>
          </a:blip>
          <a:stretch>
            <a:fillRect/>
          </a:stretch>
        </p:blipFill>
        <p:spPr>
          <a:xfrm rot="831591">
            <a:off x="8495385" y="1891890"/>
            <a:ext cx="1491282" cy="1037852"/>
          </a:xfrm>
          <a:prstGeom prst="rect">
            <a:avLst/>
          </a:prstGeom>
        </p:spPr>
      </p:pic>
      <p:sp>
        <p:nvSpPr>
          <p:cNvPr id="32" name="TextBox 24"/>
          <p:cNvSpPr txBox="1"/>
          <p:nvPr/>
        </p:nvSpPr>
        <p:spPr>
          <a:xfrm>
            <a:off x="364069" y="880925"/>
            <a:ext cx="5851645" cy="923330"/>
          </a:xfrm>
          <a:prstGeom prst="rect">
            <a:avLst/>
          </a:prstGeom>
          <a:noFill/>
        </p:spPr>
        <p:txBody>
          <a:bodyPr wrap="square" rtlCol="0">
            <a:spAutoFit/>
          </a:bodyPr>
          <a:lstStyle/>
          <a:p>
            <a:r>
              <a:rPr lang="de-DE" dirty="0" smtClean="0">
                <a:solidFill>
                  <a:schemeClr val="bg1"/>
                </a:solidFill>
              </a:rPr>
              <a:t>Langsam wirst du richtig gut. Lass uns in die Profi-Klasse aufsteigen und die ersten Tricks lernen. Die werden wir brauchen, um auf dem Mars gut voran zu kommen.</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7934582" y="2252588"/>
            <a:ext cx="1491282" cy="1037852"/>
          </a:xfrm>
          <a:prstGeom prst="rect">
            <a:avLst/>
          </a:prstGeom>
        </p:spPr>
      </p:pic>
      <p:sp>
        <p:nvSpPr>
          <p:cNvPr id="16" name="TextBox 24"/>
          <p:cNvSpPr txBox="1"/>
          <p:nvPr/>
        </p:nvSpPr>
        <p:spPr>
          <a:xfrm>
            <a:off x="1305622" y="1598980"/>
            <a:ext cx="5309379" cy="1354217"/>
          </a:xfrm>
          <a:prstGeom prst="rect">
            <a:avLst/>
          </a:prstGeom>
          <a:noFill/>
        </p:spPr>
        <p:txBody>
          <a:bodyPr wrap="square" rtlCol="0">
            <a:spAutoFit/>
          </a:bodyPr>
          <a:lstStyle/>
          <a:p>
            <a:endParaRPr lang="de-DE" dirty="0">
              <a:solidFill>
                <a:schemeClr val="bg1"/>
              </a:solidFill>
            </a:endParaRPr>
          </a:p>
          <a:p>
            <a:r>
              <a:rPr lang="de-DE" sz="2800" dirty="0" smtClean="0">
                <a:solidFill>
                  <a:schemeClr val="bg1"/>
                </a:solidFill>
              </a:rPr>
              <a:t>Aufgabe: </a:t>
            </a:r>
          </a:p>
          <a:p>
            <a:r>
              <a:rPr lang="de-DE" dirty="0" smtClean="0">
                <a:solidFill>
                  <a:schemeClr val="bg1"/>
                </a:solidFill>
              </a:rPr>
              <a:t>Nach Drücken der Taste </a:t>
            </a:r>
            <a:r>
              <a:rPr lang="de-DE" dirty="0" smtClean="0">
                <a:solidFill>
                  <a:schemeClr val="bg1"/>
                </a:solidFill>
              </a:rPr>
              <a:t>„</a:t>
            </a:r>
            <a:r>
              <a:rPr lang="de-DE" dirty="0" err="1" smtClean="0">
                <a:solidFill>
                  <a:schemeClr val="bg1"/>
                </a:solidFill>
              </a:rPr>
              <a:t>j</a:t>
            </a:r>
            <a:r>
              <a:rPr lang="de-DE" dirty="0" smtClean="0">
                <a:solidFill>
                  <a:schemeClr val="bg1"/>
                </a:solidFill>
              </a:rPr>
              <a:t>“ </a:t>
            </a:r>
            <a:r>
              <a:rPr lang="de-DE" dirty="0" smtClean="0">
                <a:solidFill>
                  <a:schemeClr val="bg1"/>
                </a:solidFill>
              </a:rPr>
              <a:t>soll die Drohne selbständig </a:t>
            </a:r>
            <a:r>
              <a:rPr lang="de-DE" dirty="0" smtClean="0">
                <a:solidFill>
                  <a:schemeClr val="bg1"/>
                </a:solidFill>
              </a:rPr>
              <a:t>anfahren und dann springen</a:t>
            </a:r>
            <a:endParaRPr lang="de-DE" dirty="0">
              <a:solidFill>
                <a:schemeClr val="bg1"/>
              </a:solidFill>
            </a:endParaRPr>
          </a:p>
        </p:txBody>
      </p:sp>
      <p:sp>
        <p:nvSpPr>
          <p:cNvPr id="6" name="Right Arrow 5"/>
          <p:cNvSpPr/>
          <p:nvPr/>
        </p:nvSpPr>
        <p:spPr>
          <a:xfrm>
            <a:off x="4569771" y="4224215"/>
            <a:ext cx="1181528" cy="380144"/>
          </a:xfrm>
          <a:prstGeom prst="rightArrow">
            <a:avLst/>
          </a:prstGeom>
          <a:solidFill>
            <a:srgbClr val="FFC000"/>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8" name="Right Arrow 17"/>
          <p:cNvSpPr/>
          <p:nvPr/>
        </p:nvSpPr>
        <p:spPr>
          <a:xfrm rot="19205172">
            <a:off x="5797045" y="3968727"/>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2" name="Right Arrow 21"/>
          <p:cNvSpPr/>
          <p:nvPr/>
        </p:nvSpPr>
        <p:spPr>
          <a:xfrm>
            <a:off x="6627030" y="3740839"/>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5" name="Right Arrow 24"/>
          <p:cNvSpPr/>
          <p:nvPr/>
        </p:nvSpPr>
        <p:spPr>
          <a:xfrm rot="2170656">
            <a:off x="7489905" y="3996196"/>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7" name="TextBox 6"/>
          <p:cNvSpPr txBox="1"/>
          <p:nvPr/>
        </p:nvSpPr>
        <p:spPr>
          <a:xfrm>
            <a:off x="4707541" y="4639299"/>
            <a:ext cx="735724" cy="369332"/>
          </a:xfrm>
          <a:prstGeom prst="rect">
            <a:avLst/>
          </a:prstGeom>
          <a:noFill/>
        </p:spPr>
        <p:txBody>
          <a:bodyPr wrap="square" rtlCol="0">
            <a:spAutoFit/>
          </a:bodyPr>
          <a:lstStyle/>
          <a:p>
            <a:r>
              <a:rPr lang="de-DE" smtClean="0"/>
              <a:t>70cm</a:t>
            </a:r>
            <a:endParaRPr lang="de-DE"/>
          </a:p>
        </p:txBody>
      </p:sp>
      <p:pic>
        <p:nvPicPr>
          <p:cNvPr id="4" name="Picture 3"/>
          <p:cNvPicPr>
            <a:picLocks noChangeAspect="1"/>
          </p:cNvPicPr>
          <p:nvPr/>
        </p:nvPicPr>
        <p:blipFill>
          <a:blip r:embed="rId3"/>
          <a:stretch>
            <a:fillRect/>
          </a:stretch>
        </p:blipFill>
        <p:spPr>
          <a:xfrm rot="20794649">
            <a:off x="3493195" y="4047222"/>
            <a:ext cx="934231" cy="753347"/>
          </a:xfrm>
          <a:prstGeom prst="rect">
            <a:avLst/>
          </a:prstGeom>
        </p:spPr>
      </p:pic>
      <p:sp>
        <p:nvSpPr>
          <p:cNvPr id="39" name="TextBox 24"/>
          <p:cNvSpPr txBox="1"/>
          <p:nvPr/>
        </p:nvSpPr>
        <p:spPr>
          <a:xfrm>
            <a:off x="4146049" y="5329740"/>
            <a:ext cx="7127392" cy="646331"/>
          </a:xfrm>
          <a:prstGeom prst="rect">
            <a:avLst/>
          </a:prstGeom>
          <a:noFill/>
        </p:spPr>
        <p:txBody>
          <a:bodyPr wrap="square" rtlCol="0">
            <a:spAutoFit/>
          </a:bodyPr>
          <a:lstStyle/>
          <a:p>
            <a:r>
              <a:rPr lang="de-DE" dirty="0" smtClean="0">
                <a:solidFill>
                  <a:schemeClr val="bg1"/>
                </a:solidFill>
              </a:rPr>
              <a:t>Messt aus, wie weit ihr springen könnt und schreibt es auf. Hat die Geschwindigkeit Auswirkung auf die Sprungweite?</a:t>
            </a:r>
            <a:endParaRPr lang="de-DE" dirty="0">
              <a:solidFill>
                <a:schemeClr val="bg1"/>
              </a:solidFill>
            </a:endParaRPr>
          </a:p>
        </p:txBody>
      </p:sp>
    </p:spTree>
    <p:extLst>
      <p:ext uri="{BB962C8B-B14F-4D97-AF65-F5344CB8AC3E}">
        <p14:creationId xmlns:p14="http://schemas.microsoft.com/office/powerpoint/2010/main" val="1512373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latin typeface="DIN" charset="0"/>
                <a:ea typeface="DIN" charset="0"/>
                <a:cs typeface="DIN" charset="0"/>
              </a:rPr>
              <a:t>Der </a:t>
            </a:r>
            <a:r>
              <a:rPr lang="de-DE" dirty="0" err="1" smtClean="0">
                <a:latin typeface="DIN" charset="0"/>
                <a:ea typeface="DIN" charset="0"/>
                <a:cs typeface="DIN" charset="0"/>
              </a:rPr>
              <a:t>Jumping</a:t>
            </a:r>
            <a:r>
              <a:rPr lang="de-DE" dirty="0" smtClean="0">
                <a:latin typeface="DIN" charset="0"/>
                <a:ea typeface="DIN" charset="0"/>
                <a:cs typeface="DIN" charset="0"/>
              </a:rPr>
              <a:t> Sumo</a:t>
            </a:r>
            <a:endParaRPr lang="de-DE" dirty="0">
              <a:latin typeface="DIN" charset="0"/>
              <a:ea typeface="DIN" charset="0"/>
              <a:cs typeface="DIN"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26726"/>
            <a:ext cx="12192000" cy="6858000"/>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5118">
            <a:off x="8074936" y="4348463"/>
            <a:ext cx="3759200" cy="2616200"/>
          </a:xfrm>
          <a:prstGeom prst="rect">
            <a:avLst/>
          </a:prstGeom>
        </p:spPr>
      </p:pic>
      <p:sp>
        <p:nvSpPr>
          <p:cNvPr id="18" name="TextBox 17"/>
          <p:cNvSpPr txBox="1"/>
          <p:nvPr/>
        </p:nvSpPr>
        <p:spPr>
          <a:xfrm>
            <a:off x="7996813" y="71631"/>
            <a:ext cx="3518912" cy="1200329"/>
          </a:xfrm>
          <a:prstGeom prst="rect">
            <a:avLst/>
          </a:prstGeom>
        </p:spPr>
        <p:txBody>
          <a:bodyPr wrap="none" rtlCol="0">
            <a:spAutoFit/>
          </a:bodyPr>
          <a:lstStyle/>
          <a:p>
            <a:pPr marL="0" indent="0">
              <a:buNone/>
            </a:pPr>
            <a:r>
              <a:rPr lang="de-DE" sz="3600" b="1" kern="1200" baseline="0" dirty="0" err="1" smtClean="0">
                <a:latin typeface="Arial" charset="0"/>
                <a:ea typeface="Arial" charset="0"/>
                <a:cs typeface="Arial" charset="0"/>
              </a:rPr>
              <a:t>Jumping</a:t>
            </a:r>
            <a:r>
              <a:rPr lang="de-DE" sz="3600" b="1" kern="1200" dirty="0" smtClean="0">
                <a:latin typeface="Arial" charset="0"/>
                <a:ea typeface="Arial" charset="0"/>
                <a:cs typeface="Arial" charset="0"/>
              </a:rPr>
              <a:t> Sumo</a:t>
            </a:r>
          </a:p>
          <a:p>
            <a:pPr marL="0" indent="0">
              <a:buNone/>
            </a:pPr>
            <a:r>
              <a:rPr lang="de-DE" sz="3600" b="1" baseline="0" dirty="0" smtClean="0">
                <a:latin typeface="Arial" charset="0"/>
                <a:ea typeface="Arial" charset="0"/>
                <a:cs typeface="Arial" charset="0"/>
              </a:rPr>
              <a:t>auf</a:t>
            </a:r>
            <a:r>
              <a:rPr lang="de-DE" sz="3600" b="1" dirty="0" smtClean="0">
                <a:latin typeface="Arial" charset="0"/>
                <a:ea typeface="Arial" charset="0"/>
                <a:cs typeface="Arial" charset="0"/>
              </a:rPr>
              <a:t> dem Mars</a:t>
            </a:r>
            <a:endParaRPr lang="de-DE" sz="3600" b="1" kern="1200" baseline="0" dirty="0" smtClean="0">
              <a:latin typeface="Arial" charset="0"/>
              <a:ea typeface="Arial" charset="0"/>
              <a:cs typeface="Arial" charset="0"/>
            </a:endParaRPr>
          </a:p>
        </p:txBody>
      </p:sp>
      <p:sp>
        <p:nvSpPr>
          <p:cNvPr id="19" name="TextBox 18"/>
          <p:cNvSpPr txBox="1"/>
          <p:nvPr/>
        </p:nvSpPr>
        <p:spPr>
          <a:xfrm>
            <a:off x="171450" y="339333"/>
            <a:ext cx="7514359" cy="1200329"/>
          </a:xfrm>
          <a:prstGeom prst="rect">
            <a:avLst/>
          </a:prstGeom>
          <a:solidFill>
            <a:schemeClr val="accent2">
              <a:lumMod val="40000"/>
              <a:lumOff val="60000"/>
            </a:schemeClr>
          </a:solidFill>
        </p:spPr>
        <p:txBody>
          <a:bodyPr wrap="square" rtlCol="0">
            <a:spAutoFit/>
          </a:bodyPr>
          <a:lstStyle/>
          <a:p>
            <a:pPr marL="0" indent="0">
              <a:buNone/>
            </a:pPr>
            <a:r>
              <a:rPr lang="de-DE" sz="2400" dirty="0" smtClean="0"/>
              <a:t>Wir sind auf dem Mars gelandet und müssen uns den Weg zur Basis suchen. </a:t>
            </a:r>
            <a:r>
              <a:rPr lang="de-DE" sz="2400" kern="1200" baseline="0" dirty="0" smtClean="0"/>
              <a:t>Zum Glück</a:t>
            </a:r>
            <a:r>
              <a:rPr lang="de-DE" sz="2400" kern="1200" dirty="0" smtClean="0"/>
              <a:t> hilft unsere </a:t>
            </a:r>
            <a:r>
              <a:rPr lang="de-DE" sz="2400" kern="1200" dirty="0" err="1" smtClean="0"/>
              <a:t>Drone</a:t>
            </a:r>
            <a:r>
              <a:rPr lang="de-DE" sz="2400" kern="1200" dirty="0" smtClean="0"/>
              <a:t> dabei.</a:t>
            </a:r>
          </a:p>
          <a:p>
            <a:pPr marL="0" indent="0">
              <a:buNone/>
            </a:pPr>
            <a:r>
              <a:rPr lang="de-DE" sz="2400" baseline="0" dirty="0" smtClean="0"/>
              <a:t>Sie hat nämlich einiges</a:t>
            </a:r>
            <a:r>
              <a:rPr lang="de-DE" sz="2400" dirty="0" smtClean="0"/>
              <a:t> drauf:</a:t>
            </a:r>
            <a:endParaRPr lang="de-DE" sz="2400" kern="1200" baseline="0" dirty="0" smtClean="0"/>
          </a:p>
        </p:txBody>
      </p:sp>
      <p:sp>
        <p:nvSpPr>
          <p:cNvPr id="20" name="TextBox 19"/>
          <p:cNvSpPr txBox="1"/>
          <p:nvPr/>
        </p:nvSpPr>
        <p:spPr>
          <a:xfrm>
            <a:off x="3637066" y="1709273"/>
            <a:ext cx="7514359" cy="2677656"/>
          </a:xfrm>
          <a:prstGeom prst="rect">
            <a:avLst/>
          </a:prstGeom>
          <a:solidFill>
            <a:schemeClr val="accent2">
              <a:lumMod val="40000"/>
              <a:lumOff val="60000"/>
            </a:schemeClr>
          </a:solidFill>
        </p:spPr>
        <p:txBody>
          <a:bodyPr wrap="square" rtlCol="0">
            <a:spAutoFit/>
          </a:bodyPr>
          <a:lstStyle/>
          <a:p>
            <a:pPr marL="342900" indent="-342900">
              <a:buFont typeface="Arial" charset="0"/>
              <a:buChar char="•"/>
            </a:pPr>
            <a:r>
              <a:rPr lang="de-DE" sz="2400" dirty="0" smtClean="0"/>
              <a:t>Sie kann in alle Richtungen fahren.</a:t>
            </a:r>
          </a:p>
          <a:p>
            <a:pPr marL="342900" indent="-342900">
              <a:buFont typeface="Arial" charset="0"/>
              <a:buChar char="•"/>
            </a:pPr>
            <a:r>
              <a:rPr lang="de-DE" sz="2400" kern="1200" baseline="0" dirty="0" smtClean="0"/>
              <a:t>Sie kann einen Hochsprung</a:t>
            </a:r>
            <a:r>
              <a:rPr lang="de-DE" sz="2400" kern="1200" dirty="0" smtClean="0"/>
              <a:t> und Weitsprung</a:t>
            </a:r>
            <a:endParaRPr lang="de-DE" sz="2400" kern="1200" baseline="0" dirty="0" smtClean="0"/>
          </a:p>
          <a:p>
            <a:pPr marL="342900" indent="-342900">
              <a:buFont typeface="Arial" charset="0"/>
              <a:buChar char="•"/>
            </a:pPr>
            <a:r>
              <a:rPr lang="de-DE" sz="2400" dirty="0" smtClean="0"/>
              <a:t>Sie kann viele Tricks</a:t>
            </a:r>
          </a:p>
          <a:p>
            <a:pPr marL="800100" lvl="1" indent="-342900">
              <a:buFont typeface="Arial" charset="0"/>
              <a:buChar char="•"/>
            </a:pPr>
            <a:r>
              <a:rPr lang="de-DE" sz="2400" kern="1200" baseline="0" dirty="0" smtClean="0"/>
              <a:t>Drehung</a:t>
            </a:r>
          </a:p>
          <a:p>
            <a:pPr marL="800100" lvl="1" indent="-342900">
              <a:buFont typeface="Arial" charset="0"/>
              <a:buChar char="•"/>
            </a:pPr>
            <a:r>
              <a:rPr lang="de-DE" sz="2400" dirty="0" smtClean="0"/>
              <a:t>Sprungdrehung</a:t>
            </a:r>
          </a:p>
          <a:p>
            <a:pPr marL="800100" lvl="1" indent="-342900">
              <a:buFont typeface="Arial" charset="0"/>
              <a:buChar char="•"/>
            </a:pPr>
            <a:r>
              <a:rPr lang="de-DE" sz="2400" kern="1200" baseline="0" dirty="0" smtClean="0"/>
              <a:t>Wackeln</a:t>
            </a:r>
          </a:p>
          <a:p>
            <a:pPr marL="800100" lvl="1" indent="-342900">
              <a:buFont typeface="Arial" charset="0"/>
              <a:buChar char="•"/>
            </a:pPr>
            <a:r>
              <a:rPr lang="de-DE" sz="2400" dirty="0" smtClean="0"/>
              <a:t>Slalom	</a:t>
            </a:r>
            <a:endParaRPr lang="de-DE" sz="2400" kern="1200" baseline="0" dirty="0" smtClean="0"/>
          </a:p>
        </p:txBody>
      </p:sp>
      <p:pic>
        <p:nvPicPr>
          <p:cNvPr id="22" name="Picture 21"/>
          <p:cNvPicPr>
            <a:picLocks noChangeAspect="1"/>
          </p:cNvPicPr>
          <p:nvPr/>
        </p:nvPicPr>
        <p:blipFill>
          <a:blip r:embed="rId4"/>
          <a:stretch>
            <a:fillRect/>
          </a:stretch>
        </p:blipFill>
        <p:spPr>
          <a:xfrm>
            <a:off x="8111801" y="2912683"/>
            <a:ext cx="2794000" cy="1320800"/>
          </a:xfrm>
          <a:prstGeom prst="rect">
            <a:avLst/>
          </a:prstGeom>
        </p:spPr>
      </p:pic>
      <p:sp>
        <p:nvSpPr>
          <p:cNvPr id="23" name="TextBox 22"/>
          <p:cNvSpPr txBox="1"/>
          <p:nvPr/>
        </p:nvSpPr>
        <p:spPr>
          <a:xfrm>
            <a:off x="387452" y="5670161"/>
            <a:ext cx="7514359" cy="461665"/>
          </a:xfrm>
          <a:prstGeom prst="rect">
            <a:avLst/>
          </a:prstGeom>
          <a:solidFill>
            <a:schemeClr val="accent2">
              <a:lumMod val="40000"/>
              <a:lumOff val="60000"/>
            </a:schemeClr>
          </a:solidFill>
        </p:spPr>
        <p:txBody>
          <a:bodyPr wrap="square" rtlCol="0">
            <a:spAutoFit/>
          </a:bodyPr>
          <a:lstStyle/>
          <a:p>
            <a:pPr marL="0" indent="0">
              <a:buNone/>
            </a:pPr>
            <a:r>
              <a:rPr lang="de-DE" sz="2400" dirty="0" smtClean="0"/>
              <a:t>Auf dem Weg zur </a:t>
            </a:r>
            <a:r>
              <a:rPr lang="de-DE" sz="2400" smtClean="0"/>
              <a:t>Basis müssen wir einige Aufgaben lösen...</a:t>
            </a:r>
            <a:endParaRPr lang="de-DE" sz="2400" kern="1200" baseline="0" dirty="0" smtClean="0"/>
          </a:p>
        </p:txBody>
      </p:sp>
    </p:spTree>
    <p:extLst>
      <p:ext uri="{BB962C8B-B14F-4D97-AF65-F5344CB8AC3E}">
        <p14:creationId xmlns:p14="http://schemas.microsoft.com/office/powerpoint/2010/main" val="4223449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latin typeface="DIN" charset="0"/>
                <a:ea typeface="DIN" charset="0"/>
                <a:cs typeface="DIN" charset="0"/>
              </a:rPr>
              <a:t>Der </a:t>
            </a:r>
            <a:r>
              <a:rPr lang="de-DE" dirty="0" err="1" smtClean="0">
                <a:latin typeface="DIN" charset="0"/>
                <a:ea typeface="DIN" charset="0"/>
                <a:cs typeface="DIN" charset="0"/>
              </a:rPr>
              <a:t>Jumping</a:t>
            </a:r>
            <a:r>
              <a:rPr lang="de-DE" dirty="0" smtClean="0">
                <a:latin typeface="DIN" charset="0"/>
                <a:ea typeface="DIN" charset="0"/>
                <a:cs typeface="DIN" charset="0"/>
              </a:rPr>
              <a:t> Sumo</a:t>
            </a:r>
            <a:endParaRPr lang="de-DE" dirty="0">
              <a:latin typeface="DIN" charset="0"/>
              <a:ea typeface="DIN" charset="0"/>
              <a:cs typeface="DIN"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26726"/>
            <a:ext cx="12192000" cy="6858000"/>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5118">
            <a:off x="8074936" y="4348463"/>
            <a:ext cx="3759200" cy="2616200"/>
          </a:xfrm>
          <a:prstGeom prst="rect">
            <a:avLst/>
          </a:prstGeom>
        </p:spPr>
      </p:pic>
      <p:sp>
        <p:nvSpPr>
          <p:cNvPr id="18" name="TextBox 17"/>
          <p:cNvSpPr txBox="1"/>
          <p:nvPr/>
        </p:nvSpPr>
        <p:spPr>
          <a:xfrm>
            <a:off x="6880532" y="182345"/>
            <a:ext cx="4878259" cy="646331"/>
          </a:xfrm>
          <a:prstGeom prst="rect">
            <a:avLst/>
          </a:prstGeom>
        </p:spPr>
        <p:txBody>
          <a:bodyPr wrap="none" rtlCol="0">
            <a:spAutoFit/>
          </a:bodyPr>
          <a:lstStyle/>
          <a:p>
            <a:pPr marL="0" indent="0" algn="just">
              <a:buNone/>
            </a:pPr>
            <a:r>
              <a:rPr lang="de-DE" sz="3600" b="1" kern="1200" baseline="0" dirty="0" smtClean="0">
                <a:latin typeface="Arial" charset="0"/>
                <a:ea typeface="Arial" charset="0"/>
                <a:cs typeface="Arial" charset="0"/>
              </a:rPr>
              <a:t>Unser Control-Center</a:t>
            </a:r>
          </a:p>
        </p:txBody>
      </p:sp>
      <p:pic>
        <p:nvPicPr>
          <p:cNvPr id="11" name="Picture 10"/>
          <p:cNvPicPr>
            <a:picLocks noChangeAspect="1"/>
          </p:cNvPicPr>
          <p:nvPr/>
        </p:nvPicPr>
        <p:blipFill>
          <a:blip r:embed="rId4" cstate="print"/>
          <a:stretch>
            <a:fillRect/>
          </a:stretch>
        </p:blipFill>
        <p:spPr>
          <a:xfrm>
            <a:off x="1862390" y="2027045"/>
            <a:ext cx="6337522" cy="4126634"/>
          </a:xfrm>
          <a:prstGeom prst="rect">
            <a:avLst/>
          </a:prstGeom>
        </p:spPr>
      </p:pic>
      <p:sp>
        <p:nvSpPr>
          <p:cNvPr id="12" name="TextBox 24"/>
          <p:cNvSpPr txBox="1"/>
          <p:nvPr/>
        </p:nvSpPr>
        <p:spPr>
          <a:xfrm>
            <a:off x="52095" y="2547086"/>
            <a:ext cx="1107229" cy="646331"/>
          </a:xfrm>
          <a:prstGeom prst="rect">
            <a:avLst/>
          </a:prstGeom>
          <a:noFill/>
        </p:spPr>
        <p:txBody>
          <a:bodyPr wrap="square" rtlCol="0">
            <a:spAutoFit/>
          </a:bodyPr>
          <a:lstStyle/>
          <a:p>
            <a:r>
              <a:rPr lang="de-DE" dirty="0" smtClean="0">
                <a:solidFill>
                  <a:schemeClr val="bg1"/>
                </a:solidFill>
              </a:rPr>
              <a:t>Monitor-</a:t>
            </a:r>
          </a:p>
          <a:p>
            <a:r>
              <a:rPr lang="de-DE" dirty="0" smtClean="0">
                <a:solidFill>
                  <a:schemeClr val="bg1"/>
                </a:solidFill>
              </a:rPr>
              <a:t>Bühne</a:t>
            </a:r>
            <a:endParaRPr lang="de-DE" dirty="0">
              <a:solidFill>
                <a:schemeClr val="bg1"/>
              </a:solidFill>
            </a:endParaRPr>
          </a:p>
        </p:txBody>
      </p:sp>
      <p:sp>
        <p:nvSpPr>
          <p:cNvPr id="14" name="TextBox 24"/>
          <p:cNvSpPr txBox="1"/>
          <p:nvPr/>
        </p:nvSpPr>
        <p:spPr>
          <a:xfrm>
            <a:off x="2992582" y="6153679"/>
            <a:ext cx="3123683" cy="369332"/>
          </a:xfrm>
          <a:prstGeom prst="rect">
            <a:avLst/>
          </a:prstGeom>
          <a:noFill/>
        </p:spPr>
        <p:txBody>
          <a:bodyPr wrap="square" rtlCol="0">
            <a:spAutoFit/>
          </a:bodyPr>
          <a:lstStyle/>
          <a:p>
            <a:r>
              <a:rPr lang="de-DE" dirty="0" smtClean="0">
                <a:solidFill>
                  <a:schemeClr val="bg1"/>
                </a:solidFill>
              </a:rPr>
              <a:t>Kommando-</a:t>
            </a:r>
            <a:r>
              <a:rPr lang="de-DE" dirty="0" err="1" smtClean="0">
                <a:solidFill>
                  <a:schemeClr val="bg1"/>
                </a:solidFill>
              </a:rPr>
              <a:t>Werkzeugkastenç</a:t>
            </a:r>
            <a:endParaRPr lang="de-DE" dirty="0">
              <a:solidFill>
                <a:schemeClr val="bg1"/>
              </a:solidFill>
            </a:endParaRPr>
          </a:p>
        </p:txBody>
      </p:sp>
      <p:sp>
        <p:nvSpPr>
          <p:cNvPr id="16" name="TextBox 24"/>
          <p:cNvSpPr txBox="1"/>
          <p:nvPr/>
        </p:nvSpPr>
        <p:spPr>
          <a:xfrm>
            <a:off x="8708264" y="1785944"/>
            <a:ext cx="2787050" cy="923330"/>
          </a:xfrm>
          <a:prstGeom prst="rect">
            <a:avLst/>
          </a:prstGeom>
          <a:noFill/>
        </p:spPr>
        <p:txBody>
          <a:bodyPr wrap="square" rtlCol="0">
            <a:spAutoFit/>
          </a:bodyPr>
          <a:lstStyle>
            <a:defPPr>
              <a:defRPr lang="de-DE"/>
            </a:defPPr>
            <a:lvl1pPr>
              <a:defRPr>
                <a:solidFill>
                  <a:schemeClr val="bg1"/>
                </a:solidFill>
              </a:defRPr>
            </a:lvl1pPr>
          </a:lstStyle>
          <a:p>
            <a:r>
              <a:rPr lang="de-DE" b="1" dirty="0">
                <a:solidFill>
                  <a:schemeClr val="tx1"/>
                </a:solidFill>
              </a:rPr>
              <a:t>Kommando-Bereich:</a:t>
            </a:r>
          </a:p>
          <a:p>
            <a:r>
              <a:rPr lang="de-DE" b="1" dirty="0">
                <a:solidFill>
                  <a:schemeClr val="tx1"/>
                </a:solidFill>
              </a:rPr>
              <a:t>Leider „zerstört“ und </a:t>
            </a:r>
            <a:r>
              <a:rPr lang="de-DE" b="1" dirty="0" err="1">
                <a:solidFill>
                  <a:schemeClr val="tx1"/>
                </a:solidFill>
              </a:rPr>
              <a:t>muß</a:t>
            </a:r>
            <a:r>
              <a:rPr lang="de-DE" b="1" dirty="0">
                <a:solidFill>
                  <a:schemeClr val="tx1"/>
                </a:solidFill>
              </a:rPr>
              <a:t> wieder aufgebaut werden.</a:t>
            </a:r>
          </a:p>
        </p:txBody>
      </p:sp>
      <p:cxnSp>
        <p:nvCxnSpPr>
          <p:cNvPr id="17" name="Gerade Verbindung mit Pfeil 4"/>
          <p:cNvCxnSpPr/>
          <p:nvPr/>
        </p:nvCxnSpPr>
        <p:spPr>
          <a:xfrm>
            <a:off x="961901" y="2980706"/>
            <a:ext cx="1282535" cy="36833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Gerade Verbindung mit Pfeil 15"/>
          <p:cNvCxnSpPr/>
          <p:nvPr/>
        </p:nvCxnSpPr>
        <p:spPr>
          <a:xfrm flipV="1">
            <a:off x="4833257" y="4940135"/>
            <a:ext cx="344385" cy="121354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Gerade Verbindung mit Pfeil 20"/>
          <p:cNvCxnSpPr/>
          <p:nvPr/>
        </p:nvCxnSpPr>
        <p:spPr>
          <a:xfrm flipH="1">
            <a:off x="7730836" y="2547086"/>
            <a:ext cx="977428" cy="76634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24"/>
          <p:cNvSpPr txBox="1"/>
          <p:nvPr/>
        </p:nvSpPr>
        <p:spPr>
          <a:xfrm>
            <a:off x="508660" y="139821"/>
            <a:ext cx="5851645" cy="1200329"/>
          </a:xfrm>
          <a:prstGeom prst="rect">
            <a:avLst/>
          </a:prstGeom>
          <a:noFill/>
        </p:spPr>
        <p:txBody>
          <a:bodyPr wrap="square" rtlCol="0">
            <a:spAutoFit/>
          </a:bodyPr>
          <a:lstStyle/>
          <a:p>
            <a:r>
              <a:rPr lang="de-DE" dirty="0" smtClean="0">
                <a:solidFill>
                  <a:schemeClr val="bg1"/>
                </a:solidFill>
              </a:rPr>
              <a:t>Leider ist beim Absturz die Kommando-Zentrale durcheinander gekommen und wir müssen sie erst wieder aufbauen und erstmal lernen, damit umzugehen. Zum Glück habt ihr euren erfahren Raumfahrer-Mentor dabei!</a:t>
            </a:r>
            <a:endParaRPr lang="de-DE" dirty="0">
              <a:solidFill>
                <a:schemeClr val="bg1"/>
              </a:solidFill>
            </a:endParaRPr>
          </a:p>
        </p:txBody>
      </p:sp>
      <p:sp>
        <p:nvSpPr>
          <p:cNvPr id="35" name="TextBox 24"/>
          <p:cNvSpPr txBox="1"/>
          <p:nvPr/>
        </p:nvSpPr>
        <p:spPr>
          <a:xfrm>
            <a:off x="3898220" y="1409633"/>
            <a:ext cx="2462085" cy="369332"/>
          </a:xfrm>
          <a:prstGeom prst="rect">
            <a:avLst/>
          </a:prstGeom>
          <a:noFill/>
        </p:spPr>
        <p:txBody>
          <a:bodyPr wrap="square" rtlCol="0">
            <a:spAutoFit/>
          </a:bodyPr>
          <a:lstStyle/>
          <a:p>
            <a:r>
              <a:rPr lang="de-DE" dirty="0" smtClean="0">
                <a:solidFill>
                  <a:schemeClr val="bg1"/>
                </a:solidFill>
              </a:rPr>
              <a:t>Ein / Aus-Schalter</a:t>
            </a:r>
            <a:endParaRPr lang="de-DE" dirty="0">
              <a:solidFill>
                <a:schemeClr val="bg1"/>
              </a:solidFill>
            </a:endParaRPr>
          </a:p>
        </p:txBody>
      </p:sp>
      <p:cxnSp>
        <p:nvCxnSpPr>
          <p:cNvPr id="36" name="Gerade Verbindung mit Pfeil 4"/>
          <p:cNvCxnSpPr/>
          <p:nvPr/>
        </p:nvCxnSpPr>
        <p:spPr>
          <a:xfrm flipH="1">
            <a:off x="4310743" y="1778965"/>
            <a:ext cx="308759" cy="5723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2547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80944" y="5504108"/>
            <a:ext cx="1491282" cy="1037852"/>
          </a:xfrm>
          <a:prstGeom prst="rect">
            <a:avLst/>
          </a:prstGeom>
        </p:spPr>
      </p:pic>
      <p:sp>
        <p:nvSpPr>
          <p:cNvPr id="5" name="Titel 4"/>
          <p:cNvSpPr>
            <a:spLocks noGrp="1"/>
          </p:cNvSpPr>
          <p:nvPr>
            <p:ph type="title"/>
          </p:nvPr>
        </p:nvSpPr>
        <p:spPr/>
        <p:txBody>
          <a:bodyPr/>
          <a:lstStyle/>
          <a:p>
            <a:r>
              <a:rPr lang="de-DE" dirty="0" smtClean="0"/>
              <a:t>Einführung</a:t>
            </a:r>
            <a:endParaRPr lang="de-DE" dirty="0"/>
          </a:p>
        </p:txBody>
      </p:sp>
      <p:pic>
        <p:nvPicPr>
          <p:cNvPr id="19" name="Picture 18"/>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98120" y="5142310"/>
            <a:ext cx="1491282" cy="1037852"/>
          </a:xfrm>
          <a:prstGeom prst="rect">
            <a:avLst/>
          </a:prstGeom>
        </p:spPr>
      </p:pic>
      <p:sp>
        <p:nvSpPr>
          <p:cNvPr id="32" name="TextBox 24"/>
          <p:cNvSpPr txBox="1"/>
          <p:nvPr/>
        </p:nvSpPr>
        <p:spPr>
          <a:xfrm>
            <a:off x="378031" y="528913"/>
            <a:ext cx="5851645" cy="1200329"/>
          </a:xfrm>
          <a:prstGeom prst="rect">
            <a:avLst/>
          </a:prstGeom>
          <a:noFill/>
        </p:spPr>
        <p:txBody>
          <a:bodyPr wrap="square" rtlCol="0">
            <a:spAutoFit/>
          </a:bodyPr>
          <a:lstStyle/>
          <a:p>
            <a:r>
              <a:rPr lang="de-DE" dirty="0" smtClean="0">
                <a:solidFill>
                  <a:schemeClr val="bg1"/>
                </a:solidFill>
              </a:rPr>
              <a:t>Bevor wir unsere Drohne steuern können, müssen wir erstmal die Grundlagen der Kommando-Zentrale kennenlernen, damit wir später den </a:t>
            </a:r>
            <a:r>
              <a:rPr lang="de-DE" dirty="0" err="1" smtClean="0">
                <a:solidFill>
                  <a:schemeClr val="bg1"/>
                </a:solidFill>
              </a:rPr>
              <a:t>Jumping</a:t>
            </a:r>
            <a:r>
              <a:rPr lang="de-DE" dirty="0" smtClean="0">
                <a:solidFill>
                  <a:schemeClr val="bg1"/>
                </a:solidFill>
              </a:rPr>
              <a:t> Sumo nicht zerstören.  </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10598120" y="4821675"/>
            <a:ext cx="1491282" cy="1037852"/>
          </a:xfrm>
          <a:prstGeom prst="rect">
            <a:avLst/>
          </a:prstGeom>
        </p:spPr>
      </p:pic>
      <p:pic>
        <p:nvPicPr>
          <p:cNvPr id="22" name="Picture 21"/>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63768" y="5865907"/>
            <a:ext cx="1491282" cy="1037852"/>
          </a:xfrm>
          <a:prstGeom prst="rect">
            <a:avLst/>
          </a:prstGeom>
        </p:spPr>
      </p:pic>
      <p:pic>
        <p:nvPicPr>
          <p:cNvPr id="24" name="Picture 23"/>
          <p:cNvPicPr>
            <a:picLocks noChangeAspect="1"/>
          </p:cNvPicPr>
          <p:nvPr/>
        </p:nvPicPr>
        <p:blipFill>
          <a:blip r:embed="rId3" cstate="print"/>
          <a:stretch>
            <a:fillRect/>
          </a:stretch>
        </p:blipFill>
        <p:spPr>
          <a:xfrm>
            <a:off x="378031" y="5545848"/>
            <a:ext cx="2657475" cy="1181100"/>
          </a:xfrm>
          <a:prstGeom prst="rect">
            <a:avLst/>
          </a:prstGeom>
        </p:spPr>
      </p:pic>
      <p:pic>
        <p:nvPicPr>
          <p:cNvPr id="25" name="Picture 24"/>
          <p:cNvPicPr>
            <a:picLocks noChangeAspect="1"/>
          </p:cNvPicPr>
          <p:nvPr/>
        </p:nvPicPr>
        <p:blipFill>
          <a:blip r:embed="rId4" cstate="print"/>
          <a:stretch>
            <a:fillRect/>
          </a:stretch>
        </p:blipFill>
        <p:spPr>
          <a:xfrm>
            <a:off x="602415" y="2429886"/>
            <a:ext cx="2208706" cy="2947839"/>
          </a:xfrm>
          <a:prstGeom prst="rect">
            <a:avLst/>
          </a:prstGeom>
        </p:spPr>
      </p:pic>
      <p:sp>
        <p:nvSpPr>
          <p:cNvPr id="26" name="TextBox 24"/>
          <p:cNvSpPr txBox="1"/>
          <p:nvPr/>
        </p:nvSpPr>
        <p:spPr>
          <a:xfrm>
            <a:off x="378030" y="1976493"/>
            <a:ext cx="5851645" cy="369332"/>
          </a:xfrm>
          <a:prstGeom prst="rect">
            <a:avLst/>
          </a:prstGeom>
          <a:noFill/>
        </p:spPr>
        <p:txBody>
          <a:bodyPr wrap="square" rtlCol="0">
            <a:spAutoFit/>
          </a:bodyPr>
          <a:lstStyle/>
          <a:p>
            <a:r>
              <a:rPr lang="de-DE" dirty="0" smtClean="0">
                <a:solidFill>
                  <a:schemeClr val="bg1"/>
                </a:solidFill>
              </a:rPr>
              <a:t>Wähle dir eine Figur aus:</a:t>
            </a:r>
            <a:endParaRPr lang="de-DE" dirty="0">
              <a:solidFill>
                <a:schemeClr val="bg1"/>
              </a:solidFill>
            </a:endParaRPr>
          </a:p>
        </p:txBody>
      </p:sp>
      <p:sp>
        <p:nvSpPr>
          <p:cNvPr id="27" name="Text Placeholder 20"/>
          <p:cNvSpPr txBox="1">
            <a:spLocks/>
          </p:cNvSpPr>
          <p:nvPr/>
        </p:nvSpPr>
        <p:spPr>
          <a:xfrm>
            <a:off x="3634344" y="4887869"/>
            <a:ext cx="6537187" cy="86578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sz="2000" smtClean="0">
                <a:solidFill>
                  <a:schemeClr val="bg1"/>
                </a:solidFill>
              </a:rPr>
              <a:t>Als Tipp:</a:t>
            </a:r>
          </a:p>
          <a:p>
            <a:pPr marL="0" indent="0">
              <a:buNone/>
            </a:pPr>
            <a:r>
              <a:rPr lang="de-DE" sz="2000" b="1" dirty="0" smtClean="0">
                <a:solidFill>
                  <a:schemeClr val="bg1"/>
                </a:solidFill>
              </a:rPr>
              <a:t>Programmteile verdoppeln</a:t>
            </a:r>
            <a:endParaRPr lang="de-DE" sz="2000" b="1" dirty="0">
              <a:solidFill>
                <a:schemeClr val="bg1"/>
              </a:solidFill>
            </a:endParaRPr>
          </a:p>
        </p:txBody>
      </p:sp>
      <p:sp>
        <p:nvSpPr>
          <p:cNvPr id="28" name="Text Placeholder 22"/>
          <p:cNvSpPr txBox="1">
            <a:spLocks/>
          </p:cNvSpPr>
          <p:nvPr/>
        </p:nvSpPr>
        <p:spPr>
          <a:xfrm>
            <a:off x="3549528" y="1593905"/>
            <a:ext cx="5095707" cy="765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smtClean="0">
                <a:solidFill>
                  <a:schemeClr val="bg1"/>
                </a:solidFill>
              </a:rPr>
              <a:t>Ich lerne laufen…</a:t>
            </a:r>
            <a:endParaRPr lang="de-DE" dirty="0">
              <a:solidFill>
                <a:schemeClr val="bg1"/>
              </a:solidFill>
            </a:endParaRPr>
          </a:p>
        </p:txBody>
      </p:sp>
      <p:pic>
        <p:nvPicPr>
          <p:cNvPr id="29" name="Picture 28"/>
          <p:cNvPicPr>
            <a:picLocks noChangeAspect="1"/>
          </p:cNvPicPr>
          <p:nvPr/>
        </p:nvPicPr>
        <p:blipFill>
          <a:blip r:embed="rId5" cstate="print"/>
          <a:stretch>
            <a:fillRect/>
          </a:stretch>
        </p:blipFill>
        <p:spPr>
          <a:xfrm>
            <a:off x="3721901" y="2734173"/>
            <a:ext cx="1295400" cy="276225"/>
          </a:xfrm>
          <a:prstGeom prst="rect">
            <a:avLst/>
          </a:prstGeom>
        </p:spPr>
      </p:pic>
      <p:pic>
        <p:nvPicPr>
          <p:cNvPr id="30" name="Picture 29"/>
          <p:cNvPicPr>
            <a:picLocks noChangeAspect="1"/>
          </p:cNvPicPr>
          <p:nvPr/>
        </p:nvPicPr>
        <p:blipFill>
          <a:blip r:embed="rId6" cstate="print"/>
          <a:stretch>
            <a:fillRect/>
          </a:stretch>
        </p:blipFill>
        <p:spPr>
          <a:xfrm>
            <a:off x="3549529" y="3219294"/>
            <a:ext cx="2026164" cy="352064"/>
          </a:xfrm>
          <a:prstGeom prst="rect">
            <a:avLst/>
          </a:prstGeom>
        </p:spPr>
      </p:pic>
      <p:sp>
        <p:nvSpPr>
          <p:cNvPr id="31" name="TextBox 30"/>
          <p:cNvSpPr txBox="1"/>
          <p:nvPr/>
        </p:nvSpPr>
        <p:spPr>
          <a:xfrm>
            <a:off x="5381898" y="2667842"/>
            <a:ext cx="550151" cy="369332"/>
          </a:xfrm>
          <a:prstGeom prst="rect">
            <a:avLst/>
          </a:prstGeom>
          <a:noFill/>
        </p:spPr>
        <p:txBody>
          <a:bodyPr wrap="none" rtlCol="0">
            <a:spAutoFit/>
          </a:bodyPr>
          <a:lstStyle/>
          <a:p>
            <a:r>
              <a:rPr lang="de-DE" dirty="0" smtClean="0">
                <a:solidFill>
                  <a:schemeClr val="bg1"/>
                </a:solidFill>
              </a:rPr>
              <a:t>und</a:t>
            </a:r>
            <a:endParaRPr lang="de-DE" dirty="0">
              <a:solidFill>
                <a:schemeClr val="bg1"/>
              </a:solidFill>
            </a:endParaRPr>
          </a:p>
        </p:txBody>
      </p:sp>
      <p:pic>
        <p:nvPicPr>
          <p:cNvPr id="33" name="Picture 32"/>
          <p:cNvPicPr>
            <a:picLocks noChangeAspect="1"/>
          </p:cNvPicPr>
          <p:nvPr/>
        </p:nvPicPr>
        <p:blipFill>
          <a:blip r:embed="rId7" cstate="print"/>
          <a:stretch>
            <a:fillRect/>
          </a:stretch>
        </p:blipFill>
        <p:spPr>
          <a:xfrm>
            <a:off x="6140772" y="2686504"/>
            <a:ext cx="1200150" cy="428625"/>
          </a:xfrm>
          <a:prstGeom prst="rect">
            <a:avLst/>
          </a:prstGeom>
        </p:spPr>
      </p:pic>
      <p:pic>
        <p:nvPicPr>
          <p:cNvPr id="34" name="Picture 33"/>
          <p:cNvPicPr>
            <a:picLocks noChangeAspect="1"/>
          </p:cNvPicPr>
          <p:nvPr/>
        </p:nvPicPr>
        <p:blipFill>
          <a:blip r:embed="rId8" cstate="print"/>
          <a:stretch>
            <a:fillRect/>
          </a:stretch>
        </p:blipFill>
        <p:spPr>
          <a:xfrm>
            <a:off x="6105407" y="4321348"/>
            <a:ext cx="1543050" cy="419100"/>
          </a:xfrm>
          <a:prstGeom prst="rect">
            <a:avLst/>
          </a:prstGeom>
        </p:spPr>
      </p:pic>
      <p:sp>
        <p:nvSpPr>
          <p:cNvPr id="35" name="Right Arrow 34"/>
          <p:cNvSpPr/>
          <p:nvPr/>
        </p:nvSpPr>
        <p:spPr>
          <a:xfrm rot="17758731">
            <a:off x="7397190" y="3875808"/>
            <a:ext cx="1125935" cy="108218"/>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de-DE"/>
          </a:p>
        </p:txBody>
      </p:sp>
      <p:pic>
        <p:nvPicPr>
          <p:cNvPr id="36" name="Picture 35"/>
          <p:cNvPicPr>
            <a:picLocks noChangeAspect="1"/>
          </p:cNvPicPr>
          <p:nvPr/>
        </p:nvPicPr>
        <p:blipFill rotWithShape="1">
          <a:blip r:embed="rId9" cstate="print"/>
          <a:srcRect t="52111"/>
          <a:stretch/>
        </p:blipFill>
        <p:spPr>
          <a:xfrm>
            <a:off x="8030660" y="2607787"/>
            <a:ext cx="1967686" cy="726554"/>
          </a:xfrm>
          <a:prstGeom prst="rect">
            <a:avLst/>
          </a:prstGeom>
        </p:spPr>
      </p:pic>
      <p:pic>
        <p:nvPicPr>
          <p:cNvPr id="37" name="Grafik 1"/>
          <p:cNvPicPr>
            <a:picLocks noChangeAspect="1"/>
          </p:cNvPicPr>
          <p:nvPr/>
        </p:nvPicPr>
        <p:blipFill>
          <a:blip r:embed="rId10" cstate="print"/>
          <a:stretch>
            <a:fillRect/>
          </a:stretch>
        </p:blipFill>
        <p:spPr>
          <a:xfrm>
            <a:off x="3715546" y="3728523"/>
            <a:ext cx="2254871" cy="1062505"/>
          </a:xfrm>
          <a:prstGeom prst="rect">
            <a:avLst/>
          </a:prstGeom>
        </p:spPr>
      </p:pic>
      <p:pic>
        <p:nvPicPr>
          <p:cNvPr id="38" name="Grafik 4"/>
          <p:cNvPicPr>
            <a:picLocks noChangeAspect="1"/>
          </p:cNvPicPr>
          <p:nvPr/>
        </p:nvPicPr>
        <p:blipFill>
          <a:blip r:embed="rId11" cstate="print"/>
          <a:stretch>
            <a:fillRect/>
          </a:stretch>
        </p:blipFill>
        <p:spPr>
          <a:xfrm>
            <a:off x="6140772" y="3120535"/>
            <a:ext cx="1677380" cy="948084"/>
          </a:xfrm>
          <a:prstGeom prst="rect">
            <a:avLst/>
          </a:prstGeom>
        </p:spPr>
      </p:pic>
      <p:sp>
        <p:nvSpPr>
          <p:cNvPr id="39" name="Plus 38"/>
          <p:cNvSpPr/>
          <p:nvPr/>
        </p:nvSpPr>
        <p:spPr>
          <a:xfrm>
            <a:off x="6835446" y="4061093"/>
            <a:ext cx="288032" cy="26778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0" name="Grafik 7"/>
          <p:cNvPicPr>
            <a:picLocks noChangeAspect="1"/>
          </p:cNvPicPr>
          <p:nvPr/>
        </p:nvPicPr>
        <p:blipFill>
          <a:blip r:embed="rId12" cstate="print"/>
          <a:stretch>
            <a:fillRect/>
          </a:stretch>
        </p:blipFill>
        <p:spPr>
          <a:xfrm>
            <a:off x="8019524" y="3983606"/>
            <a:ext cx="2152007" cy="817033"/>
          </a:xfrm>
          <a:prstGeom prst="rect">
            <a:avLst/>
          </a:prstGeom>
        </p:spPr>
      </p:pic>
      <p:sp>
        <p:nvSpPr>
          <p:cNvPr id="42" name="Text Placeholder 19"/>
          <p:cNvSpPr txBox="1">
            <a:spLocks/>
          </p:cNvSpPr>
          <p:nvPr/>
        </p:nvSpPr>
        <p:spPr>
          <a:xfrm>
            <a:off x="404664" y="7740352"/>
            <a:ext cx="6453336" cy="10341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Noch ein „wenn Taste“ mit „runter“ und Richtung „nach unten“</a:t>
            </a:r>
          </a:p>
          <a:p>
            <a:r>
              <a:rPr lang="de-DE" smtClean="0"/>
              <a:t>Verwende 20 statt 10.</a:t>
            </a:r>
          </a:p>
          <a:p>
            <a:r>
              <a:rPr lang="de-DE" smtClean="0"/>
              <a:t>      Probiere es in allen Richtungen aus.</a:t>
            </a:r>
            <a:endParaRPr lang="de-DE" dirty="0"/>
          </a:p>
        </p:txBody>
      </p:sp>
      <p:sp>
        <p:nvSpPr>
          <p:cNvPr id="43" name="Text Placeholder 19"/>
          <p:cNvSpPr txBox="1">
            <a:spLocks/>
          </p:cNvSpPr>
          <p:nvPr/>
        </p:nvSpPr>
        <p:spPr>
          <a:xfrm>
            <a:off x="557064" y="7892752"/>
            <a:ext cx="6453336" cy="10341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Noch ein „wenn Taste“ mit „runter“ und Richtung „nach unten“</a:t>
            </a:r>
          </a:p>
          <a:p>
            <a:r>
              <a:rPr lang="de-DE" smtClean="0"/>
              <a:t>Verwende 20 statt 10.</a:t>
            </a:r>
          </a:p>
          <a:p>
            <a:r>
              <a:rPr lang="de-DE" smtClean="0"/>
              <a:t>      Probiere es in allen Richtungen aus.</a:t>
            </a:r>
            <a:endParaRPr lang="de-DE" dirty="0"/>
          </a:p>
        </p:txBody>
      </p:sp>
      <p:sp>
        <p:nvSpPr>
          <p:cNvPr id="44" name="Text Placeholder 19"/>
          <p:cNvSpPr txBox="1">
            <a:spLocks/>
          </p:cNvSpPr>
          <p:nvPr/>
        </p:nvSpPr>
        <p:spPr>
          <a:xfrm>
            <a:off x="709464" y="8045152"/>
            <a:ext cx="6453336" cy="10341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Noch ein „wenn Taste“ mit „runter“ und Richtung „nach unten“</a:t>
            </a:r>
          </a:p>
          <a:p>
            <a:r>
              <a:rPr lang="de-DE" smtClean="0"/>
              <a:t>Verwende 20 statt 10.</a:t>
            </a:r>
          </a:p>
          <a:p>
            <a:r>
              <a:rPr lang="de-DE" smtClean="0"/>
              <a:t>      Probiere es in allen Richtungen aus.</a:t>
            </a:r>
            <a:endParaRPr lang="de-DE" dirty="0"/>
          </a:p>
        </p:txBody>
      </p:sp>
      <p:sp>
        <p:nvSpPr>
          <p:cNvPr id="45" name="Text Placeholder 19"/>
          <p:cNvSpPr txBox="1">
            <a:spLocks/>
          </p:cNvSpPr>
          <p:nvPr/>
        </p:nvSpPr>
        <p:spPr>
          <a:xfrm>
            <a:off x="861864" y="8197552"/>
            <a:ext cx="6453336" cy="10341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Noch ein „wenn Taste“ mit „runter“ und Richtung „nach unten“</a:t>
            </a:r>
          </a:p>
          <a:p>
            <a:r>
              <a:rPr lang="de-DE" smtClean="0"/>
              <a:t>Verwende 20 statt 10.</a:t>
            </a:r>
          </a:p>
          <a:p>
            <a:r>
              <a:rPr lang="de-DE" smtClean="0"/>
              <a:t>      Probiere es in allen Richtungen aus.</a:t>
            </a:r>
            <a:endParaRPr lang="de-DE" dirty="0"/>
          </a:p>
        </p:txBody>
      </p:sp>
      <p:sp>
        <p:nvSpPr>
          <p:cNvPr id="46" name="Text Placeholder 19"/>
          <p:cNvSpPr txBox="1">
            <a:spLocks/>
          </p:cNvSpPr>
          <p:nvPr/>
        </p:nvSpPr>
        <p:spPr>
          <a:xfrm>
            <a:off x="1014264" y="8349952"/>
            <a:ext cx="6453336" cy="10341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Noch ein „wenn Taste“ mit „runter“ und Richtung „nach unten“</a:t>
            </a:r>
          </a:p>
          <a:p>
            <a:r>
              <a:rPr lang="de-DE" smtClean="0"/>
              <a:t>Verwende 20 statt 10.</a:t>
            </a:r>
          </a:p>
          <a:p>
            <a:r>
              <a:rPr lang="de-DE" smtClean="0"/>
              <a:t>      Probiere es in allen Richtungen aus.</a:t>
            </a:r>
            <a:endParaRPr lang="de-DE" dirty="0"/>
          </a:p>
        </p:txBody>
      </p:sp>
      <p:sp>
        <p:nvSpPr>
          <p:cNvPr id="47" name="Text Placeholder 19"/>
          <p:cNvSpPr txBox="1">
            <a:spLocks/>
          </p:cNvSpPr>
          <p:nvPr/>
        </p:nvSpPr>
        <p:spPr>
          <a:xfrm>
            <a:off x="1166664" y="8502352"/>
            <a:ext cx="6453336" cy="10341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Noch ein „wenn Taste“ mit „runter“ und Richtung „nach unten“</a:t>
            </a:r>
          </a:p>
          <a:p>
            <a:r>
              <a:rPr lang="de-DE" smtClean="0"/>
              <a:t>Verwende 20 statt 10.</a:t>
            </a:r>
          </a:p>
          <a:p>
            <a:r>
              <a:rPr lang="de-DE" smtClean="0"/>
              <a:t>      Probiere es in allen Richtungen aus.</a:t>
            </a:r>
            <a:endParaRPr lang="de-DE" dirty="0"/>
          </a:p>
        </p:txBody>
      </p:sp>
      <p:sp>
        <p:nvSpPr>
          <p:cNvPr id="48" name="Text Placeholder 19"/>
          <p:cNvSpPr txBox="1">
            <a:spLocks/>
          </p:cNvSpPr>
          <p:nvPr/>
        </p:nvSpPr>
        <p:spPr>
          <a:xfrm>
            <a:off x="1319064" y="8654752"/>
            <a:ext cx="6453336" cy="10341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Noch ein „wenn Taste“ mit „runter“ und Richtung „nach unten“</a:t>
            </a:r>
          </a:p>
          <a:p>
            <a:r>
              <a:rPr lang="de-DE" smtClean="0"/>
              <a:t>Verwende 20 statt 10.</a:t>
            </a:r>
          </a:p>
          <a:p>
            <a:r>
              <a:rPr lang="de-DE" smtClean="0"/>
              <a:t>      Probiere es in allen Richtungen aus.</a:t>
            </a:r>
            <a:endParaRPr lang="de-DE" dirty="0"/>
          </a:p>
        </p:txBody>
      </p:sp>
      <p:sp>
        <p:nvSpPr>
          <p:cNvPr id="49" name="Text Placeholder 19"/>
          <p:cNvSpPr txBox="1">
            <a:spLocks/>
          </p:cNvSpPr>
          <p:nvPr/>
        </p:nvSpPr>
        <p:spPr>
          <a:xfrm>
            <a:off x="1471464" y="8807152"/>
            <a:ext cx="6453336" cy="10341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Noch ein „wenn Taste“ mit „runter“ und Richtung „nach unten“</a:t>
            </a:r>
          </a:p>
          <a:p>
            <a:r>
              <a:rPr lang="de-DE" smtClean="0"/>
              <a:t>Verwende 20 statt 10.</a:t>
            </a:r>
          </a:p>
          <a:p>
            <a:r>
              <a:rPr lang="de-DE" smtClean="0"/>
              <a:t>      Probiere es in allen Richtungen aus.</a:t>
            </a:r>
            <a:endParaRPr lang="de-DE" dirty="0"/>
          </a:p>
        </p:txBody>
      </p:sp>
      <p:sp>
        <p:nvSpPr>
          <p:cNvPr id="4" name="TextBox 3"/>
          <p:cNvSpPr txBox="1"/>
          <p:nvPr/>
        </p:nvSpPr>
        <p:spPr>
          <a:xfrm>
            <a:off x="3858729" y="5753650"/>
            <a:ext cx="6312802" cy="923330"/>
          </a:xfrm>
          <a:prstGeom prst="rect">
            <a:avLst/>
          </a:prstGeom>
          <a:noFill/>
        </p:spPr>
        <p:txBody>
          <a:bodyPr wrap="square" rtlCol="0">
            <a:spAutoFit/>
          </a:bodyPr>
          <a:lstStyle>
            <a:defPPr>
              <a:defRPr lang="de-DE"/>
            </a:defPPr>
            <a:lvl1pPr>
              <a:defRPr>
                <a:solidFill>
                  <a:schemeClr val="bg1"/>
                </a:solidFill>
              </a:defRPr>
            </a:lvl1pPr>
          </a:lstStyle>
          <a:p>
            <a:r>
              <a:rPr lang="de-DE" dirty="0"/>
              <a:t>Noch ein „wenn Taste“ mit „runter“ und Richtung „nach unten“</a:t>
            </a:r>
          </a:p>
          <a:p>
            <a:r>
              <a:rPr lang="de-DE" dirty="0"/>
              <a:t>Verwende 20 statt 10.</a:t>
            </a:r>
          </a:p>
          <a:p>
            <a:r>
              <a:rPr lang="de-DE" dirty="0"/>
              <a:t>      Probiere es in allen Richtungen aus.</a:t>
            </a:r>
          </a:p>
        </p:txBody>
      </p:sp>
    </p:spTree>
    <p:extLst>
      <p:ext uri="{BB962C8B-B14F-4D97-AF65-F5344CB8AC3E}">
        <p14:creationId xmlns:p14="http://schemas.microsoft.com/office/powerpoint/2010/main" val="1516229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Steuerung</a:t>
            </a:r>
            <a:endParaRPr lang="de-DE" dirty="0"/>
          </a:p>
        </p:txBody>
      </p:sp>
      <p:pic>
        <p:nvPicPr>
          <p:cNvPr id="19" name="Picture 18"/>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98120" y="1751837"/>
            <a:ext cx="1491282" cy="1037852"/>
          </a:xfrm>
          <a:prstGeom prst="rect">
            <a:avLst/>
          </a:prstGeom>
        </p:spPr>
      </p:pic>
      <p:sp>
        <p:nvSpPr>
          <p:cNvPr id="32" name="TextBox 24"/>
          <p:cNvSpPr txBox="1"/>
          <p:nvPr/>
        </p:nvSpPr>
        <p:spPr>
          <a:xfrm>
            <a:off x="378031" y="528913"/>
            <a:ext cx="5851645" cy="1200329"/>
          </a:xfrm>
          <a:prstGeom prst="rect">
            <a:avLst/>
          </a:prstGeom>
          <a:noFill/>
        </p:spPr>
        <p:txBody>
          <a:bodyPr wrap="square" rtlCol="0">
            <a:spAutoFit/>
          </a:bodyPr>
          <a:lstStyle/>
          <a:p>
            <a:r>
              <a:rPr lang="de-DE" dirty="0" smtClean="0">
                <a:solidFill>
                  <a:schemeClr val="bg1"/>
                </a:solidFill>
              </a:rPr>
              <a:t>Jetzt können wir uns auch an unseren Sumo trauen. Bringen wir ihm am besten als erstes mal bei, dass wir ihn mit der Tastatur steuern können. Das kann er nicht, ohne dass wir das ihm beibringen.</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10598120" y="1431202"/>
            <a:ext cx="1491282" cy="1037852"/>
          </a:xfrm>
          <a:prstGeom prst="rect">
            <a:avLst/>
          </a:prstGeom>
        </p:spPr>
      </p:pic>
      <p:sp>
        <p:nvSpPr>
          <p:cNvPr id="26" name="TextBox 24"/>
          <p:cNvSpPr txBox="1"/>
          <p:nvPr/>
        </p:nvSpPr>
        <p:spPr>
          <a:xfrm>
            <a:off x="378030" y="1976493"/>
            <a:ext cx="5851645" cy="369332"/>
          </a:xfrm>
          <a:prstGeom prst="rect">
            <a:avLst/>
          </a:prstGeom>
          <a:noFill/>
        </p:spPr>
        <p:txBody>
          <a:bodyPr wrap="square" rtlCol="0">
            <a:spAutoFit/>
          </a:bodyPr>
          <a:lstStyle/>
          <a:p>
            <a:r>
              <a:rPr lang="de-DE" dirty="0" smtClean="0">
                <a:solidFill>
                  <a:schemeClr val="bg1"/>
                </a:solidFill>
              </a:rPr>
              <a:t>Im Baukasten verwenden wir:</a:t>
            </a:r>
            <a:endParaRPr lang="de-DE" dirty="0">
              <a:solidFill>
                <a:schemeClr val="bg1"/>
              </a:solidFill>
            </a:endParaRPr>
          </a:p>
        </p:txBody>
      </p:sp>
      <p:pic>
        <p:nvPicPr>
          <p:cNvPr id="41" name="Grafik 7"/>
          <p:cNvPicPr>
            <a:picLocks noChangeAspect="1"/>
          </p:cNvPicPr>
          <p:nvPr/>
        </p:nvPicPr>
        <p:blipFill>
          <a:blip r:embed="rId3" cstate="print"/>
          <a:stretch>
            <a:fillRect/>
          </a:stretch>
        </p:blipFill>
        <p:spPr>
          <a:xfrm>
            <a:off x="383861" y="2475591"/>
            <a:ext cx="1095375" cy="238125"/>
          </a:xfrm>
          <a:prstGeom prst="rect">
            <a:avLst/>
          </a:prstGeom>
        </p:spPr>
      </p:pic>
      <p:pic>
        <p:nvPicPr>
          <p:cNvPr id="52" name="Grafik 20"/>
          <p:cNvPicPr>
            <a:picLocks noChangeAspect="1"/>
          </p:cNvPicPr>
          <p:nvPr/>
        </p:nvPicPr>
        <p:blipFill>
          <a:blip r:embed="rId4" cstate="print"/>
          <a:stretch>
            <a:fillRect/>
          </a:stretch>
        </p:blipFill>
        <p:spPr>
          <a:xfrm>
            <a:off x="1580871" y="2493063"/>
            <a:ext cx="1076325" cy="200025"/>
          </a:xfrm>
          <a:prstGeom prst="rect">
            <a:avLst/>
          </a:prstGeom>
        </p:spPr>
      </p:pic>
      <p:pic>
        <p:nvPicPr>
          <p:cNvPr id="2" name="Picture 1"/>
          <p:cNvPicPr>
            <a:picLocks noChangeAspect="1"/>
          </p:cNvPicPr>
          <p:nvPr/>
        </p:nvPicPr>
        <p:blipFill rotWithShape="1">
          <a:blip r:embed="rId5"/>
          <a:srcRect l="7210" t="-16556" b="7950"/>
          <a:stretch/>
        </p:blipFill>
        <p:spPr>
          <a:xfrm>
            <a:off x="2758831" y="2453375"/>
            <a:ext cx="1308100" cy="260341"/>
          </a:xfrm>
          <a:prstGeom prst="rect">
            <a:avLst/>
          </a:prstGeom>
        </p:spPr>
      </p:pic>
      <p:sp>
        <p:nvSpPr>
          <p:cNvPr id="54" name="TextBox 24"/>
          <p:cNvSpPr txBox="1"/>
          <p:nvPr/>
        </p:nvSpPr>
        <p:spPr>
          <a:xfrm>
            <a:off x="4545733" y="1943822"/>
            <a:ext cx="3278988" cy="369332"/>
          </a:xfrm>
          <a:prstGeom prst="rect">
            <a:avLst/>
          </a:prstGeom>
          <a:noFill/>
        </p:spPr>
        <p:txBody>
          <a:bodyPr wrap="square" rtlCol="0">
            <a:spAutoFit/>
          </a:bodyPr>
          <a:lstStyle/>
          <a:p>
            <a:r>
              <a:rPr lang="de-DE" dirty="0" smtClean="0">
                <a:solidFill>
                  <a:schemeClr val="bg1"/>
                </a:solidFill>
              </a:rPr>
              <a:t>Verbindung herstellen</a:t>
            </a:r>
            <a:endParaRPr lang="de-DE" dirty="0">
              <a:solidFill>
                <a:schemeClr val="bg1"/>
              </a:solidFill>
            </a:endParaRPr>
          </a:p>
        </p:txBody>
      </p:sp>
      <p:pic>
        <p:nvPicPr>
          <p:cNvPr id="3" name="Picture 2"/>
          <p:cNvPicPr>
            <a:picLocks noChangeAspect="1"/>
          </p:cNvPicPr>
          <p:nvPr/>
        </p:nvPicPr>
        <p:blipFill>
          <a:blip r:embed="rId6"/>
          <a:stretch>
            <a:fillRect/>
          </a:stretch>
        </p:blipFill>
        <p:spPr>
          <a:xfrm>
            <a:off x="4586220" y="2336450"/>
            <a:ext cx="3238500" cy="1016000"/>
          </a:xfrm>
          <a:prstGeom prst="rect">
            <a:avLst/>
          </a:prstGeom>
        </p:spPr>
      </p:pic>
      <p:pic>
        <p:nvPicPr>
          <p:cNvPr id="6" name="Picture 5"/>
          <p:cNvPicPr>
            <a:picLocks noChangeAspect="1"/>
          </p:cNvPicPr>
          <p:nvPr/>
        </p:nvPicPr>
        <p:blipFill>
          <a:blip r:embed="rId7"/>
          <a:stretch>
            <a:fillRect/>
          </a:stretch>
        </p:blipFill>
        <p:spPr>
          <a:xfrm>
            <a:off x="8117459" y="2340945"/>
            <a:ext cx="2438400" cy="825500"/>
          </a:xfrm>
          <a:prstGeom prst="rect">
            <a:avLst/>
          </a:prstGeom>
        </p:spPr>
      </p:pic>
      <p:sp>
        <p:nvSpPr>
          <p:cNvPr id="55" name="TextBox 24"/>
          <p:cNvSpPr txBox="1"/>
          <p:nvPr/>
        </p:nvSpPr>
        <p:spPr>
          <a:xfrm>
            <a:off x="8117459" y="1945828"/>
            <a:ext cx="2438400" cy="369332"/>
          </a:xfrm>
          <a:prstGeom prst="rect">
            <a:avLst/>
          </a:prstGeom>
          <a:noFill/>
        </p:spPr>
        <p:txBody>
          <a:bodyPr wrap="square" rtlCol="0">
            <a:spAutoFit/>
          </a:bodyPr>
          <a:lstStyle/>
          <a:p>
            <a:r>
              <a:rPr lang="de-DE" smtClean="0"/>
              <a:t>Notfall-Ausschalter</a:t>
            </a:r>
            <a:endParaRPr lang="de-DE" dirty="0"/>
          </a:p>
        </p:txBody>
      </p:sp>
      <p:pic>
        <p:nvPicPr>
          <p:cNvPr id="7" name="Picture 6"/>
          <p:cNvPicPr>
            <a:picLocks noChangeAspect="1"/>
          </p:cNvPicPr>
          <p:nvPr/>
        </p:nvPicPr>
        <p:blipFill>
          <a:blip r:embed="rId8"/>
          <a:stretch>
            <a:fillRect/>
          </a:stretch>
        </p:blipFill>
        <p:spPr>
          <a:xfrm>
            <a:off x="3873357" y="4023832"/>
            <a:ext cx="3048000" cy="2324100"/>
          </a:xfrm>
          <a:prstGeom prst="rect">
            <a:avLst/>
          </a:prstGeom>
        </p:spPr>
      </p:pic>
      <p:sp>
        <p:nvSpPr>
          <p:cNvPr id="56" name="TextBox 24"/>
          <p:cNvSpPr txBox="1"/>
          <p:nvPr/>
        </p:nvSpPr>
        <p:spPr>
          <a:xfrm>
            <a:off x="3873357" y="3629198"/>
            <a:ext cx="3278988" cy="369332"/>
          </a:xfrm>
          <a:prstGeom prst="rect">
            <a:avLst/>
          </a:prstGeom>
          <a:noFill/>
        </p:spPr>
        <p:txBody>
          <a:bodyPr wrap="square" rtlCol="0">
            <a:spAutoFit/>
          </a:bodyPr>
          <a:lstStyle/>
          <a:p>
            <a:r>
              <a:rPr lang="de-DE" dirty="0" smtClean="0">
                <a:solidFill>
                  <a:schemeClr val="bg1"/>
                </a:solidFill>
              </a:rPr>
              <a:t>Vorwärts </a:t>
            </a:r>
            <a:r>
              <a:rPr lang="de-DE" smtClean="0">
                <a:solidFill>
                  <a:schemeClr val="bg1"/>
                </a:solidFill>
              </a:rPr>
              <a:t>und Rückwärts fahren</a:t>
            </a:r>
            <a:endParaRPr lang="de-DE" dirty="0">
              <a:solidFill>
                <a:schemeClr val="bg1"/>
              </a:solidFill>
            </a:endParaRPr>
          </a:p>
        </p:txBody>
      </p:sp>
      <p:sp>
        <p:nvSpPr>
          <p:cNvPr id="57" name="TextBox 24"/>
          <p:cNvSpPr txBox="1"/>
          <p:nvPr/>
        </p:nvSpPr>
        <p:spPr>
          <a:xfrm>
            <a:off x="7621712" y="4982751"/>
            <a:ext cx="3278988" cy="646331"/>
          </a:xfrm>
          <a:prstGeom prst="rect">
            <a:avLst/>
          </a:prstGeom>
          <a:noFill/>
        </p:spPr>
        <p:txBody>
          <a:bodyPr wrap="square" rtlCol="0">
            <a:spAutoFit/>
          </a:bodyPr>
          <a:lstStyle/>
          <a:p>
            <a:r>
              <a:rPr lang="de-DE" dirty="0" smtClean="0">
                <a:solidFill>
                  <a:schemeClr val="bg1"/>
                </a:solidFill>
              </a:rPr>
              <a:t>Probiere es aus und füge noch links und rechts dazu.</a:t>
            </a:r>
            <a:endParaRPr lang="de-DE" dirty="0">
              <a:solidFill>
                <a:schemeClr val="bg1"/>
              </a:solidFill>
            </a:endParaRPr>
          </a:p>
        </p:txBody>
      </p:sp>
      <p:pic>
        <p:nvPicPr>
          <p:cNvPr id="58" name="Picture 57"/>
          <p:cNvPicPr>
            <a:picLocks noChangeAspect="1"/>
          </p:cNvPicPr>
          <p:nvPr/>
        </p:nvPicPr>
        <p:blipFill rotWithShape="1">
          <a:blip r:embed="rId9"/>
          <a:srcRect b="19409"/>
          <a:stretch/>
        </p:blipFill>
        <p:spPr>
          <a:xfrm>
            <a:off x="9993872" y="4164440"/>
            <a:ext cx="1003300" cy="481048"/>
          </a:xfrm>
          <a:prstGeom prst="rect">
            <a:avLst/>
          </a:prstGeom>
        </p:spPr>
      </p:pic>
      <p:sp>
        <p:nvSpPr>
          <p:cNvPr id="59" name="TextBox 24"/>
          <p:cNvSpPr txBox="1"/>
          <p:nvPr/>
        </p:nvSpPr>
        <p:spPr>
          <a:xfrm>
            <a:off x="7621712" y="4241485"/>
            <a:ext cx="2438400" cy="369332"/>
          </a:xfrm>
          <a:prstGeom prst="rect">
            <a:avLst/>
          </a:prstGeom>
          <a:noFill/>
        </p:spPr>
        <p:txBody>
          <a:bodyPr wrap="square" rtlCol="0">
            <a:spAutoFit/>
          </a:bodyPr>
          <a:lstStyle/>
          <a:p>
            <a:r>
              <a:rPr lang="de-DE" dirty="0" smtClean="0">
                <a:solidFill>
                  <a:schemeClr val="bg1"/>
                </a:solidFill>
              </a:rPr>
              <a:t>Starten mit der Flagge</a:t>
            </a:r>
            <a:endParaRPr lang="de-DE" dirty="0">
              <a:solidFill>
                <a:schemeClr val="bg1"/>
              </a:solidFill>
            </a:endParaRPr>
          </a:p>
        </p:txBody>
      </p:sp>
    </p:spTree>
    <p:extLst>
      <p:ext uri="{BB962C8B-B14F-4D97-AF65-F5344CB8AC3E}">
        <p14:creationId xmlns:p14="http://schemas.microsoft.com/office/powerpoint/2010/main" val="509157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Feinere Steuerung</a:t>
            </a:r>
            <a:endParaRPr lang="de-DE" dirty="0"/>
          </a:p>
        </p:txBody>
      </p:sp>
      <p:pic>
        <p:nvPicPr>
          <p:cNvPr id="19" name="Picture 18"/>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98120" y="1751837"/>
            <a:ext cx="1491282" cy="1037852"/>
          </a:xfrm>
          <a:prstGeom prst="rect">
            <a:avLst/>
          </a:prstGeom>
        </p:spPr>
      </p:pic>
      <p:sp>
        <p:nvSpPr>
          <p:cNvPr id="32" name="TextBox 24"/>
          <p:cNvSpPr txBox="1"/>
          <p:nvPr/>
        </p:nvSpPr>
        <p:spPr>
          <a:xfrm>
            <a:off x="378031" y="528913"/>
            <a:ext cx="5851645" cy="1200329"/>
          </a:xfrm>
          <a:prstGeom prst="rect">
            <a:avLst/>
          </a:prstGeom>
          <a:noFill/>
        </p:spPr>
        <p:txBody>
          <a:bodyPr wrap="square" rtlCol="0">
            <a:spAutoFit/>
          </a:bodyPr>
          <a:lstStyle/>
          <a:p>
            <a:r>
              <a:rPr lang="de-DE" dirty="0" smtClean="0">
                <a:solidFill>
                  <a:schemeClr val="bg1"/>
                </a:solidFill>
              </a:rPr>
              <a:t>Bisher sind wir gefahren oder drehen den Sumo, aber konnten nicht genau angeben, wieweit. Schauen wir uns erst die Drehung an. Ein Drehen gibt man in „Grad“ an. Schau dir dazu folgendes Bild an:</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10598120" y="1431202"/>
            <a:ext cx="1491282" cy="1037852"/>
          </a:xfrm>
          <a:prstGeom prst="rect">
            <a:avLst/>
          </a:prstGeom>
        </p:spPr>
      </p:pic>
      <p:sp>
        <p:nvSpPr>
          <p:cNvPr id="56" name="TextBox 24"/>
          <p:cNvSpPr txBox="1"/>
          <p:nvPr/>
        </p:nvSpPr>
        <p:spPr>
          <a:xfrm>
            <a:off x="6703536" y="1582435"/>
            <a:ext cx="3278988" cy="369332"/>
          </a:xfrm>
          <a:prstGeom prst="rect">
            <a:avLst/>
          </a:prstGeom>
          <a:noFill/>
        </p:spPr>
        <p:txBody>
          <a:bodyPr wrap="square" rtlCol="0">
            <a:spAutoFit/>
          </a:bodyPr>
          <a:lstStyle/>
          <a:p>
            <a:r>
              <a:rPr lang="de-DE" dirty="0" smtClean="0"/>
              <a:t>Probiere es aus:</a:t>
            </a:r>
            <a:endParaRPr lang="de-DE" dirty="0"/>
          </a:p>
        </p:txBody>
      </p:sp>
      <p:sp>
        <p:nvSpPr>
          <p:cNvPr id="57" name="TextBox 24"/>
          <p:cNvSpPr txBox="1"/>
          <p:nvPr/>
        </p:nvSpPr>
        <p:spPr>
          <a:xfrm>
            <a:off x="2774285" y="3707514"/>
            <a:ext cx="6882858" cy="369332"/>
          </a:xfrm>
          <a:prstGeom prst="rect">
            <a:avLst/>
          </a:prstGeom>
          <a:noFill/>
        </p:spPr>
        <p:txBody>
          <a:bodyPr wrap="square" rtlCol="0">
            <a:spAutoFit/>
          </a:bodyPr>
          <a:lstStyle/>
          <a:p>
            <a:r>
              <a:rPr lang="de-DE" dirty="0" smtClean="0">
                <a:solidFill>
                  <a:schemeClr val="bg1"/>
                </a:solidFill>
              </a:rPr>
              <a:t>Jetzt machen wir das gleiche mit vorwärts und rückwärts:</a:t>
            </a:r>
            <a:endParaRPr lang="de-DE" dirty="0">
              <a:solidFill>
                <a:schemeClr val="bg1"/>
              </a:solidFill>
            </a:endParaRPr>
          </a:p>
        </p:txBody>
      </p:sp>
      <p:pic>
        <p:nvPicPr>
          <p:cNvPr id="4" name="Picture 3"/>
          <p:cNvPicPr>
            <a:picLocks noChangeAspect="1"/>
          </p:cNvPicPr>
          <p:nvPr/>
        </p:nvPicPr>
        <p:blipFill>
          <a:blip r:embed="rId3"/>
          <a:stretch>
            <a:fillRect/>
          </a:stretch>
        </p:blipFill>
        <p:spPr>
          <a:xfrm>
            <a:off x="2774285" y="1522384"/>
            <a:ext cx="1595654" cy="1566990"/>
          </a:xfrm>
          <a:prstGeom prst="rect">
            <a:avLst/>
          </a:prstGeom>
        </p:spPr>
      </p:pic>
      <p:pic>
        <p:nvPicPr>
          <p:cNvPr id="8" name="Picture 7"/>
          <p:cNvPicPr>
            <a:picLocks noChangeAspect="1"/>
          </p:cNvPicPr>
          <p:nvPr/>
        </p:nvPicPr>
        <p:blipFill>
          <a:blip r:embed="rId4"/>
          <a:stretch>
            <a:fillRect/>
          </a:stretch>
        </p:blipFill>
        <p:spPr>
          <a:xfrm>
            <a:off x="4791473" y="1588329"/>
            <a:ext cx="1358900" cy="1435100"/>
          </a:xfrm>
          <a:prstGeom prst="rect">
            <a:avLst/>
          </a:prstGeom>
        </p:spPr>
      </p:pic>
      <p:pic>
        <p:nvPicPr>
          <p:cNvPr id="9" name="Picture 8"/>
          <p:cNvPicPr>
            <a:picLocks noChangeAspect="1"/>
          </p:cNvPicPr>
          <p:nvPr/>
        </p:nvPicPr>
        <p:blipFill>
          <a:blip r:embed="rId5"/>
          <a:stretch>
            <a:fillRect/>
          </a:stretch>
        </p:blipFill>
        <p:spPr>
          <a:xfrm>
            <a:off x="6762756" y="2026684"/>
            <a:ext cx="2108200" cy="977900"/>
          </a:xfrm>
          <a:prstGeom prst="rect">
            <a:avLst/>
          </a:prstGeom>
        </p:spPr>
      </p:pic>
      <p:sp>
        <p:nvSpPr>
          <p:cNvPr id="12" name="TextBox 24"/>
          <p:cNvSpPr txBox="1"/>
          <p:nvPr/>
        </p:nvSpPr>
        <p:spPr>
          <a:xfrm>
            <a:off x="8870956" y="2081254"/>
            <a:ext cx="1872230" cy="923330"/>
          </a:xfrm>
          <a:prstGeom prst="rect">
            <a:avLst/>
          </a:prstGeom>
          <a:noFill/>
        </p:spPr>
        <p:txBody>
          <a:bodyPr wrap="square" rtlCol="0">
            <a:spAutoFit/>
          </a:bodyPr>
          <a:lstStyle/>
          <a:p>
            <a:r>
              <a:rPr lang="de-DE" dirty="0" smtClean="0"/>
              <a:t>Experimentiere mit den</a:t>
            </a:r>
          </a:p>
          <a:p>
            <a:r>
              <a:rPr lang="de-DE" dirty="0" smtClean="0"/>
              <a:t>Zahlen</a:t>
            </a:r>
            <a:endParaRPr lang="de-DE" dirty="0"/>
          </a:p>
        </p:txBody>
      </p:sp>
      <p:pic>
        <p:nvPicPr>
          <p:cNvPr id="14" name="Picture 13"/>
          <p:cNvPicPr>
            <a:picLocks noChangeAspect="1"/>
          </p:cNvPicPr>
          <p:nvPr/>
        </p:nvPicPr>
        <p:blipFill>
          <a:blip r:embed="rId6"/>
          <a:stretch>
            <a:fillRect/>
          </a:stretch>
        </p:blipFill>
        <p:spPr>
          <a:xfrm>
            <a:off x="3647765" y="4526039"/>
            <a:ext cx="2942755" cy="1529079"/>
          </a:xfrm>
          <a:prstGeom prst="rect">
            <a:avLst/>
          </a:prstGeom>
        </p:spPr>
      </p:pic>
      <p:sp>
        <p:nvSpPr>
          <p:cNvPr id="16" name="TextBox 24"/>
          <p:cNvSpPr txBox="1"/>
          <p:nvPr/>
        </p:nvSpPr>
        <p:spPr>
          <a:xfrm>
            <a:off x="6762756" y="4149243"/>
            <a:ext cx="5309379" cy="2554545"/>
          </a:xfrm>
          <a:prstGeom prst="rect">
            <a:avLst/>
          </a:prstGeom>
          <a:noFill/>
        </p:spPr>
        <p:txBody>
          <a:bodyPr wrap="square" rtlCol="0">
            <a:spAutoFit/>
          </a:bodyPr>
          <a:lstStyle/>
          <a:p>
            <a:r>
              <a:rPr lang="de-DE" dirty="0" smtClean="0">
                <a:solidFill>
                  <a:schemeClr val="bg1"/>
                </a:solidFill>
              </a:rPr>
              <a:t>Hinweis: wir haben die Tasten </a:t>
            </a:r>
            <a:r>
              <a:rPr lang="de-DE" sz="2400" dirty="0" err="1" smtClean="0">
                <a:solidFill>
                  <a:schemeClr val="bg1"/>
                </a:solidFill>
              </a:rPr>
              <a:t>w</a:t>
            </a:r>
            <a:r>
              <a:rPr lang="de-DE" sz="2400" dirty="0" smtClean="0">
                <a:solidFill>
                  <a:schemeClr val="bg1"/>
                </a:solidFill>
              </a:rPr>
              <a:t> </a:t>
            </a:r>
            <a:r>
              <a:rPr lang="de-DE" dirty="0" smtClean="0">
                <a:solidFill>
                  <a:schemeClr val="bg1"/>
                </a:solidFill>
              </a:rPr>
              <a:t>und </a:t>
            </a:r>
            <a:r>
              <a:rPr lang="de-DE" sz="2400" dirty="0" smtClean="0">
                <a:solidFill>
                  <a:schemeClr val="bg1"/>
                </a:solidFill>
              </a:rPr>
              <a:t>s</a:t>
            </a:r>
            <a:r>
              <a:rPr lang="de-DE" dirty="0" smtClean="0">
                <a:solidFill>
                  <a:schemeClr val="bg1"/>
                </a:solidFill>
              </a:rPr>
              <a:t> dafür benutzt.</a:t>
            </a:r>
          </a:p>
          <a:p>
            <a:endParaRPr lang="de-DE" dirty="0">
              <a:solidFill>
                <a:schemeClr val="bg1"/>
              </a:solidFill>
            </a:endParaRPr>
          </a:p>
          <a:p>
            <a:r>
              <a:rPr lang="de-DE" sz="2800" dirty="0" smtClean="0">
                <a:solidFill>
                  <a:schemeClr val="bg1"/>
                </a:solidFill>
              </a:rPr>
              <a:t>Aufgabe: </a:t>
            </a:r>
          </a:p>
          <a:p>
            <a:r>
              <a:rPr lang="de-DE" dirty="0" smtClean="0">
                <a:solidFill>
                  <a:schemeClr val="bg1"/>
                </a:solidFill>
              </a:rPr>
              <a:t>Mach ein paar Messungen, um herauszubekommen, wie schnell für wie lange du fahren musst, um 50 cm weit zu fahren. Wie geht man am besten vor, um das herauszubekommen? Wenn ihr das wisst, brauchen wir das auch noch für 10cm und 100cm.</a:t>
            </a:r>
            <a:endParaRPr lang="de-DE" dirty="0">
              <a:solidFill>
                <a:schemeClr val="bg1"/>
              </a:solidFill>
            </a:endParaRPr>
          </a:p>
        </p:txBody>
      </p:sp>
    </p:spTree>
    <p:extLst>
      <p:ext uri="{BB962C8B-B14F-4D97-AF65-F5344CB8AC3E}">
        <p14:creationId xmlns:p14="http://schemas.microsoft.com/office/powerpoint/2010/main" val="1695281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Die erste Fahrprüfung</a:t>
            </a:r>
            <a:endParaRPr lang="de-DE" dirty="0"/>
          </a:p>
        </p:txBody>
      </p:sp>
      <p:pic>
        <p:nvPicPr>
          <p:cNvPr id="19" name="Picture 18"/>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98120" y="1751837"/>
            <a:ext cx="1491282" cy="1037852"/>
          </a:xfrm>
          <a:prstGeom prst="rect">
            <a:avLst/>
          </a:prstGeom>
        </p:spPr>
      </p:pic>
      <p:sp>
        <p:nvSpPr>
          <p:cNvPr id="32" name="TextBox 24"/>
          <p:cNvSpPr txBox="1"/>
          <p:nvPr/>
        </p:nvSpPr>
        <p:spPr>
          <a:xfrm>
            <a:off x="364069" y="880925"/>
            <a:ext cx="5851645" cy="923330"/>
          </a:xfrm>
          <a:prstGeom prst="rect">
            <a:avLst/>
          </a:prstGeom>
          <a:noFill/>
        </p:spPr>
        <p:txBody>
          <a:bodyPr wrap="square" rtlCol="0">
            <a:spAutoFit/>
          </a:bodyPr>
          <a:lstStyle/>
          <a:p>
            <a:r>
              <a:rPr lang="de-DE" dirty="0" smtClean="0">
                <a:solidFill>
                  <a:schemeClr val="bg1"/>
                </a:solidFill>
              </a:rPr>
              <a:t>Hey, die Grundlagen haben wir gemeistert. Also lasst uns die erste </a:t>
            </a:r>
            <a:r>
              <a:rPr lang="de-DE" dirty="0" err="1" smtClean="0">
                <a:solidFill>
                  <a:schemeClr val="bg1"/>
                </a:solidFill>
              </a:rPr>
              <a:t>Jumping</a:t>
            </a:r>
            <a:r>
              <a:rPr lang="de-DE" dirty="0" smtClean="0">
                <a:solidFill>
                  <a:schemeClr val="bg1"/>
                </a:solidFill>
              </a:rPr>
              <a:t>-Sumo-Medaille bekommen, in dem Du folgende Aufgabe lösen sollst</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10598120" y="1431202"/>
            <a:ext cx="1491282" cy="1037852"/>
          </a:xfrm>
          <a:prstGeom prst="rect">
            <a:avLst/>
          </a:prstGeom>
        </p:spPr>
      </p:pic>
      <p:sp>
        <p:nvSpPr>
          <p:cNvPr id="16" name="TextBox 24"/>
          <p:cNvSpPr txBox="1"/>
          <p:nvPr/>
        </p:nvSpPr>
        <p:spPr>
          <a:xfrm>
            <a:off x="1305622" y="1598980"/>
            <a:ext cx="5309379" cy="1354217"/>
          </a:xfrm>
          <a:prstGeom prst="rect">
            <a:avLst/>
          </a:prstGeom>
          <a:noFill/>
        </p:spPr>
        <p:txBody>
          <a:bodyPr wrap="square" rtlCol="0">
            <a:spAutoFit/>
          </a:bodyPr>
          <a:lstStyle/>
          <a:p>
            <a:endParaRPr lang="de-DE" dirty="0">
              <a:solidFill>
                <a:schemeClr val="bg1"/>
              </a:solidFill>
            </a:endParaRPr>
          </a:p>
          <a:p>
            <a:r>
              <a:rPr lang="de-DE" sz="2800" dirty="0" smtClean="0">
                <a:solidFill>
                  <a:schemeClr val="bg1"/>
                </a:solidFill>
              </a:rPr>
              <a:t>Aufgabe: </a:t>
            </a:r>
          </a:p>
          <a:p>
            <a:r>
              <a:rPr lang="de-DE" dirty="0" smtClean="0">
                <a:solidFill>
                  <a:schemeClr val="bg1"/>
                </a:solidFill>
              </a:rPr>
              <a:t>Nach Drücken der Taste „a“ soll die Drohne selbständig folgende Strecke fahren (von oben gesehen):</a:t>
            </a:r>
            <a:endParaRPr lang="de-DE" dirty="0">
              <a:solidFill>
                <a:schemeClr val="bg1"/>
              </a:solidFill>
            </a:endParaRPr>
          </a:p>
        </p:txBody>
      </p:sp>
      <p:pic>
        <p:nvPicPr>
          <p:cNvPr id="3" name="Picture 2"/>
          <p:cNvPicPr>
            <a:picLocks noChangeAspect="1"/>
          </p:cNvPicPr>
          <p:nvPr/>
        </p:nvPicPr>
        <p:blipFill>
          <a:blip r:embed="rId3"/>
          <a:stretch>
            <a:fillRect/>
          </a:stretch>
        </p:blipFill>
        <p:spPr>
          <a:xfrm>
            <a:off x="3628577" y="3995187"/>
            <a:ext cx="876300" cy="838200"/>
          </a:xfrm>
          <a:prstGeom prst="rect">
            <a:avLst/>
          </a:prstGeom>
        </p:spPr>
      </p:pic>
      <p:sp>
        <p:nvSpPr>
          <p:cNvPr id="6" name="Right Arrow 5"/>
          <p:cNvSpPr/>
          <p:nvPr/>
        </p:nvSpPr>
        <p:spPr>
          <a:xfrm>
            <a:off x="4569771" y="4224215"/>
            <a:ext cx="1181528" cy="380144"/>
          </a:xfrm>
          <a:prstGeom prst="rightArrow">
            <a:avLst/>
          </a:prstGeom>
          <a:solidFill>
            <a:srgbClr val="FFC000"/>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8" name="Right Arrow 17"/>
          <p:cNvSpPr/>
          <p:nvPr/>
        </p:nvSpPr>
        <p:spPr>
          <a:xfrm>
            <a:off x="6214309" y="3424327"/>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0" name="Right Arrow 19"/>
          <p:cNvSpPr/>
          <p:nvPr/>
        </p:nvSpPr>
        <p:spPr>
          <a:xfrm rot="16200000">
            <a:off x="5563797" y="3825020"/>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1" name="Right Arrow 20"/>
          <p:cNvSpPr/>
          <p:nvPr/>
        </p:nvSpPr>
        <p:spPr>
          <a:xfrm rot="5400000">
            <a:off x="6758875" y="3927776"/>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2" name="Right Arrow 21"/>
          <p:cNvSpPr/>
          <p:nvPr/>
        </p:nvSpPr>
        <p:spPr>
          <a:xfrm>
            <a:off x="7276755" y="4453243"/>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4" name="Right Arrow 23"/>
          <p:cNvSpPr/>
          <p:nvPr/>
        </p:nvSpPr>
        <p:spPr>
          <a:xfrm rot="16200000">
            <a:off x="7752902" y="3862479"/>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5" name="Right Arrow 24"/>
          <p:cNvSpPr/>
          <p:nvPr/>
        </p:nvSpPr>
        <p:spPr>
          <a:xfrm>
            <a:off x="8464007" y="3420820"/>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6" name="Right Arrow 25"/>
          <p:cNvSpPr/>
          <p:nvPr/>
        </p:nvSpPr>
        <p:spPr>
          <a:xfrm rot="5400000">
            <a:off x="9008573" y="3924269"/>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7" name="TextBox 6"/>
          <p:cNvSpPr txBox="1"/>
          <p:nvPr/>
        </p:nvSpPr>
        <p:spPr>
          <a:xfrm>
            <a:off x="4707541" y="4639299"/>
            <a:ext cx="735724" cy="369332"/>
          </a:xfrm>
          <a:prstGeom prst="rect">
            <a:avLst/>
          </a:prstGeom>
          <a:noFill/>
        </p:spPr>
        <p:txBody>
          <a:bodyPr wrap="square" rtlCol="0">
            <a:spAutoFit/>
          </a:bodyPr>
          <a:lstStyle/>
          <a:p>
            <a:r>
              <a:rPr lang="de-DE" smtClean="0"/>
              <a:t>70cm</a:t>
            </a:r>
            <a:endParaRPr lang="de-DE"/>
          </a:p>
        </p:txBody>
      </p:sp>
      <p:sp>
        <p:nvSpPr>
          <p:cNvPr id="31" name="TextBox 24"/>
          <p:cNvSpPr txBox="1"/>
          <p:nvPr/>
        </p:nvSpPr>
        <p:spPr>
          <a:xfrm>
            <a:off x="4622080" y="5070925"/>
            <a:ext cx="5851645" cy="369332"/>
          </a:xfrm>
          <a:prstGeom prst="rect">
            <a:avLst/>
          </a:prstGeom>
          <a:noFill/>
        </p:spPr>
        <p:txBody>
          <a:bodyPr wrap="square" rtlCol="0">
            <a:spAutoFit/>
          </a:bodyPr>
          <a:lstStyle/>
          <a:p>
            <a:r>
              <a:rPr lang="de-DE" dirty="0" smtClean="0">
                <a:solidFill>
                  <a:schemeClr val="bg1"/>
                </a:solidFill>
              </a:rPr>
              <a:t>Alle </a:t>
            </a:r>
            <a:r>
              <a:rPr lang="de-DE" smtClean="0">
                <a:solidFill>
                  <a:schemeClr val="bg1"/>
                </a:solidFill>
              </a:rPr>
              <a:t>schwarzen Pfeile sind 50cm lang.</a:t>
            </a:r>
            <a:endParaRPr lang="de-DE" dirty="0">
              <a:solidFill>
                <a:schemeClr val="bg1"/>
              </a:solidFill>
            </a:endParaRPr>
          </a:p>
        </p:txBody>
      </p:sp>
      <p:sp>
        <p:nvSpPr>
          <p:cNvPr id="35" name="Right Arrow 34"/>
          <p:cNvSpPr/>
          <p:nvPr/>
        </p:nvSpPr>
        <p:spPr>
          <a:xfrm>
            <a:off x="9646794" y="4452299"/>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36" name="Right Arrow 35"/>
          <p:cNvSpPr/>
          <p:nvPr/>
        </p:nvSpPr>
        <p:spPr>
          <a:xfrm rot="16200000">
            <a:off x="10122941" y="3861535"/>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0749777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380186" y="1448482"/>
            <a:ext cx="2327403" cy="4861033"/>
          </a:xfrm>
          <a:prstGeom prst="rect">
            <a:avLst/>
          </a:prstGeom>
        </p:spPr>
      </p:pic>
      <p:sp>
        <p:nvSpPr>
          <p:cNvPr id="2" name="Title 1"/>
          <p:cNvSpPr>
            <a:spLocks noGrp="1"/>
          </p:cNvSpPr>
          <p:nvPr>
            <p:ph type="title"/>
          </p:nvPr>
        </p:nvSpPr>
        <p:spPr/>
        <p:txBody>
          <a:bodyPr/>
          <a:lstStyle/>
          <a:p>
            <a:r>
              <a:rPr lang="de-DE" dirty="0" smtClean="0"/>
              <a:t>Die Lösung</a:t>
            </a:r>
            <a:endParaRPr lang="de-DE" dirty="0"/>
          </a:p>
        </p:txBody>
      </p:sp>
      <p:sp>
        <p:nvSpPr>
          <p:cNvPr id="3" name="TextBox 24"/>
          <p:cNvSpPr txBox="1"/>
          <p:nvPr/>
        </p:nvSpPr>
        <p:spPr>
          <a:xfrm>
            <a:off x="469018" y="594963"/>
            <a:ext cx="3209603" cy="369332"/>
          </a:xfrm>
          <a:prstGeom prst="rect">
            <a:avLst/>
          </a:prstGeom>
          <a:noFill/>
        </p:spPr>
        <p:txBody>
          <a:bodyPr wrap="square" rtlCol="0">
            <a:spAutoFit/>
          </a:bodyPr>
          <a:lstStyle/>
          <a:p>
            <a:r>
              <a:rPr lang="de-DE" dirty="0" smtClean="0">
                <a:solidFill>
                  <a:schemeClr val="bg1"/>
                </a:solidFill>
              </a:rPr>
              <a:t>Schauen wir uns die Lösung an</a:t>
            </a:r>
            <a:endParaRPr lang="de-DE" dirty="0">
              <a:solidFill>
                <a:schemeClr val="bg1"/>
              </a:solidFill>
            </a:endParaRPr>
          </a:p>
        </p:txBody>
      </p:sp>
      <p:sp>
        <p:nvSpPr>
          <p:cNvPr id="7" name="TextBox 24"/>
          <p:cNvSpPr txBox="1"/>
          <p:nvPr/>
        </p:nvSpPr>
        <p:spPr>
          <a:xfrm>
            <a:off x="3731172" y="594963"/>
            <a:ext cx="4635062" cy="369332"/>
          </a:xfrm>
          <a:prstGeom prst="rect">
            <a:avLst/>
          </a:prstGeom>
          <a:noFill/>
        </p:spPr>
        <p:txBody>
          <a:bodyPr wrap="square" rtlCol="0">
            <a:spAutoFit/>
          </a:bodyPr>
          <a:lstStyle/>
          <a:p>
            <a:r>
              <a:rPr lang="de-DE" dirty="0" smtClean="0">
                <a:solidFill>
                  <a:schemeClr val="bg1"/>
                </a:solidFill>
              </a:rPr>
              <a:t>Auseinander kann man es besser erkennen</a:t>
            </a:r>
            <a:endParaRPr lang="de-DE" dirty="0">
              <a:solidFill>
                <a:schemeClr val="bg1"/>
              </a:solidFill>
            </a:endParaRPr>
          </a:p>
        </p:txBody>
      </p:sp>
      <p:grpSp>
        <p:nvGrpSpPr>
          <p:cNvPr id="20" name="Group 19"/>
          <p:cNvGrpSpPr/>
          <p:nvPr/>
        </p:nvGrpSpPr>
        <p:grpSpPr>
          <a:xfrm rot="5400000">
            <a:off x="4824703" y="3106142"/>
            <a:ext cx="5345222" cy="1061528"/>
            <a:chOff x="3628577" y="3420820"/>
            <a:chExt cx="7085129" cy="1412567"/>
          </a:xfrm>
        </p:grpSpPr>
        <p:pic>
          <p:nvPicPr>
            <p:cNvPr id="8" name="Picture 7"/>
            <p:cNvPicPr>
              <a:picLocks noChangeAspect="1"/>
            </p:cNvPicPr>
            <p:nvPr/>
          </p:nvPicPr>
          <p:blipFill>
            <a:blip r:embed="rId3"/>
            <a:stretch>
              <a:fillRect/>
            </a:stretch>
          </p:blipFill>
          <p:spPr>
            <a:xfrm>
              <a:off x="3628577" y="3995187"/>
              <a:ext cx="876300" cy="838200"/>
            </a:xfrm>
            <a:prstGeom prst="rect">
              <a:avLst/>
            </a:prstGeom>
          </p:spPr>
        </p:pic>
        <p:sp>
          <p:nvSpPr>
            <p:cNvPr id="9" name="Right Arrow 8"/>
            <p:cNvSpPr/>
            <p:nvPr/>
          </p:nvSpPr>
          <p:spPr>
            <a:xfrm>
              <a:off x="4569771" y="4224215"/>
              <a:ext cx="1181528" cy="380144"/>
            </a:xfrm>
            <a:prstGeom prst="rightArrow">
              <a:avLst/>
            </a:prstGeom>
            <a:solidFill>
              <a:srgbClr val="FFC000"/>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0" name="Right Arrow 9"/>
            <p:cNvSpPr/>
            <p:nvPr/>
          </p:nvSpPr>
          <p:spPr>
            <a:xfrm>
              <a:off x="6214308" y="3424326"/>
              <a:ext cx="755188" cy="394328"/>
            </a:xfrm>
            <a:prstGeom prst="rightArrow">
              <a:avLst/>
            </a:prstGeom>
            <a:solidFill>
              <a:schemeClr val="accent1">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1" name="Right Arrow 10"/>
            <p:cNvSpPr/>
            <p:nvPr/>
          </p:nvSpPr>
          <p:spPr>
            <a:xfrm rot="16200000">
              <a:off x="5563797" y="3825020"/>
              <a:ext cx="801385" cy="380144"/>
            </a:xfrm>
            <a:prstGeom prst="rightArrow">
              <a:avLst/>
            </a:prstGeom>
            <a:solidFill>
              <a:schemeClr val="accent4"/>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2" name="Right Arrow 11"/>
            <p:cNvSpPr/>
            <p:nvPr/>
          </p:nvSpPr>
          <p:spPr>
            <a:xfrm rot="5400000">
              <a:off x="6758875" y="3927776"/>
              <a:ext cx="801385" cy="380144"/>
            </a:xfrm>
            <a:prstGeom prst="rightArrow">
              <a:avLst/>
            </a:prstGeom>
            <a:solidFill>
              <a:schemeClr val="accent1">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3" name="Right Arrow 12"/>
            <p:cNvSpPr/>
            <p:nvPr/>
          </p:nvSpPr>
          <p:spPr>
            <a:xfrm>
              <a:off x="7276755" y="4453243"/>
              <a:ext cx="801385" cy="380144"/>
            </a:xfrm>
            <a:prstGeom prst="rightArrow">
              <a:avLst/>
            </a:prstGeom>
            <a:solidFill>
              <a:schemeClr val="accent6">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4" name="Right Arrow 13"/>
            <p:cNvSpPr/>
            <p:nvPr/>
          </p:nvSpPr>
          <p:spPr>
            <a:xfrm rot="16200000">
              <a:off x="7752902" y="3862479"/>
              <a:ext cx="801385" cy="380144"/>
            </a:xfrm>
            <a:prstGeom prst="rightArrow">
              <a:avLst/>
            </a:prstGeom>
            <a:solidFill>
              <a:schemeClr val="accent6">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5" name="Right Arrow 14"/>
            <p:cNvSpPr/>
            <p:nvPr/>
          </p:nvSpPr>
          <p:spPr>
            <a:xfrm>
              <a:off x="8464007" y="3420820"/>
              <a:ext cx="801385" cy="380144"/>
            </a:xfrm>
            <a:prstGeom prst="rightArrow">
              <a:avLst/>
            </a:prstGeom>
            <a:solidFill>
              <a:schemeClr val="accent1">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6" name="Right Arrow 15"/>
            <p:cNvSpPr/>
            <p:nvPr/>
          </p:nvSpPr>
          <p:spPr>
            <a:xfrm rot="5400000">
              <a:off x="9008573" y="3924269"/>
              <a:ext cx="801385" cy="380144"/>
            </a:xfrm>
            <a:prstGeom prst="rightArrow">
              <a:avLst/>
            </a:prstGeom>
            <a:solidFill>
              <a:schemeClr val="accent1">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8" name="Right Arrow 17"/>
            <p:cNvSpPr/>
            <p:nvPr/>
          </p:nvSpPr>
          <p:spPr>
            <a:xfrm>
              <a:off x="9646794" y="4452299"/>
              <a:ext cx="801385" cy="380144"/>
            </a:xfrm>
            <a:prstGeom prst="rightArrow">
              <a:avLst/>
            </a:prstGeom>
            <a:solidFill>
              <a:schemeClr val="accent6">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9" name="Right Arrow 18"/>
            <p:cNvSpPr/>
            <p:nvPr/>
          </p:nvSpPr>
          <p:spPr>
            <a:xfrm rot="16200000">
              <a:off x="10122941" y="3861535"/>
              <a:ext cx="801385" cy="380144"/>
            </a:xfrm>
            <a:prstGeom prst="rightArrow">
              <a:avLst/>
            </a:prstGeom>
            <a:solidFill>
              <a:schemeClr val="accent6">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grpSp>
      <p:sp>
        <p:nvSpPr>
          <p:cNvPr id="21" name="Rounded Rectangle 20"/>
          <p:cNvSpPr/>
          <p:nvPr/>
        </p:nvSpPr>
        <p:spPr>
          <a:xfrm>
            <a:off x="4425688" y="2446176"/>
            <a:ext cx="2272576" cy="89569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Rounded Rectangle 21"/>
          <p:cNvSpPr/>
          <p:nvPr/>
        </p:nvSpPr>
        <p:spPr>
          <a:xfrm>
            <a:off x="4425688" y="4398184"/>
            <a:ext cx="2272576" cy="89569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Rounded Rectangle 22"/>
          <p:cNvSpPr/>
          <p:nvPr/>
        </p:nvSpPr>
        <p:spPr>
          <a:xfrm>
            <a:off x="4424061" y="3424587"/>
            <a:ext cx="2272576" cy="895696"/>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Rounded Rectangle 23"/>
          <p:cNvSpPr/>
          <p:nvPr/>
        </p:nvSpPr>
        <p:spPr>
          <a:xfrm>
            <a:off x="4424061" y="5348474"/>
            <a:ext cx="2272576" cy="895696"/>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Rounded Rectangle 24"/>
          <p:cNvSpPr/>
          <p:nvPr/>
        </p:nvSpPr>
        <p:spPr>
          <a:xfrm>
            <a:off x="4391687" y="1472678"/>
            <a:ext cx="2272576" cy="895696"/>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TextBox 24"/>
          <p:cNvSpPr txBox="1"/>
          <p:nvPr/>
        </p:nvSpPr>
        <p:spPr>
          <a:xfrm>
            <a:off x="8493729" y="2067475"/>
            <a:ext cx="3024214" cy="4062651"/>
          </a:xfrm>
          <a:prstGeom prst="rect">
            <a:avLst/>
          </a:prstGeom>
          <a:solidFill>
            <a:schemeClr val="bg1">
              <a:lumMod val="85000"/>
              <a:alpha val="91000"/>
            </a:schemeClr>
          </a:solidFill>
        </p:spPr>
        <p:txBody>
          <a:bodyPr wrap="square" rtlCol="0">
            <a:spAutoFit/>
          </a:bodyPr>
          <a:lstStyle/>
          <a:p>
            <a:r>
              <a:rPr lang="de-DE" sz="2400" dirty="0" smtClean="0"/>
              <a:t>Also einfacher gesagt</a:t>
            </a:r>
          </a:p>
          <a:p>
            <a:pPr marL="285750" indent="-285750">
              <a:buFont typeface="Arial" charset="0"/>
              <a:buChar char="•"/>
            </a:pPr>
            <a:r>
              <a:rPr lang="de-DE" dirty="0" smtClean="0">
                <a:solidFill>
                  <a:schemeClr val="accent2">
                    <a:lumMod val="75000"/>
                  </a:schemeClr>
                </a:solidFill>
              </a:rPr>
              <a:t>geradeaus und links und dann</a:t>
            </a:r>
          </a:p>
          <a:p>
            <a:pPr marL="285750" indent="-285750">
              <a:buFont typeface="Arial" charset="0"/>
              <a:buChar char="•"/>
            </a:pPr>
            <a:endParaRPr lang="de-DE" dirty="0"/>
          </a:p>
          <a:p>
            <a:pPr marL="285750" indent="-285750">
              <a:buFont typeface="Arial" charset="0"/>
              <a:buChar char="•"/>
            </a:pPr>
            <a:r>
              <a:rPr lang="de-DE" b="1" dirty="0" smtClean="0">
                <a:solidFill>
                  <a:schemeClr val="accent5"/>
                </a:solidFill>
              </a:rPr>
              <a:t>rechts rum</a:t>
            </a:r>
          </a:p>
          <a:p>
            <a:pPr marL="285750" indent="-285750">
              <a:buFont typeface="Arial" charset="0"/>
              <a:buChar char="•"/>
            </a:pPr>
            <a:endParaRPr lang="de-DE" dirty="0" smtClean="0"/>
          </a:p>
          <a:p>
            <a:pPr marL="285750" indent="-285750">
              <a:buFont typeface="Arial" charset="0"/>
              <a:buChar char="•"/>
            </a:pPr>
            <a:endParaRPr lang="de-DE" dirty="0"/>
          </a:p>
          <a:p>
            <a:pPr marL="285750" indent="-285750">
              <a:buFont typeface="Arial" charset="0"/>
              <a:buChar char="•"/>
            </a:pPr>
            <a:r>
              <a:rPr lang="de-DE" b="1" dirty="0" smtClean="0">
                <a:solidFill>
                  <a:schemeClr val="accent6">
                    <a:lumMod val="75000"/>
                  </a:schemeClr>
                </a:solidFill>
              </a:rPr>
              <a:t>links rum</a:t>
            </a:r>
          </a:p>
          <a:p>
            <a:pPr marL="285750" indent="-285750">
              <a:buFont typeface="Arial" charset="0"/>
              <a:buChar char="•"/>
            </a:pPr>
            <a:endParaRPr lang="de-DE" b="1" dirty="0">
              <a:solidFill>
                <a:schemeClr val="bg1"/>
              </a:solidFill>
            </a:endParaRPr>
          </a:p>
          <a:p>
            <a:pPr marL="285750" indent="-285750">
              <a:buFont typeface="Arial" charset="0"/>
              <a:buChar char="•"/>
            </a:pPr>
            <a:endParaRPr lang="de-DE" b="1" dirty="0" smtClean="0">
              <a:solidFill>
                <a:schemeClr val="bg1"/>
              </a:solidFill>
            </a:endParaRPr>
          </a:p>
          <a:p>
            <a:pPr marL="285750" indent="-285750">
              <a:buFont typeface="Arial" charset="0"/>
              <a:buChar char="•"/>
            </a:pPr>
            <a:r>
              <a:rPr lang="de-DE" b="1" dirty="0" smtClean="0">
                <a:solidFill>
                  <a:schemeClr val="accent1">
                    <a:lumMod val="75000"/>
                  </a:schemeClr>
                </a:solidFill>
              </a:rPr>
              <a:t>rechts rum </a:t>
            </a:r>
          </a:p>
          <a:p>
            <a:pPr marL="285750" indent="-285750">
              <a:buFont typeface="Arial" charset="0"/>
              <a:buChar char="•"/>
            </a:pPr>
            <a:endParaRPr lang="de-DE" b="1" dirty="0" smtClean="0">
              <a:solidFill>
                <a:schemeClr val="bg1"/>
              </a:solidFill>
            </a:endParaRPr>
          </a:p>
          <a:p>
            <a:pPr marL="285750" indent="-285750">
              <a:buFont typeface="Arial" charset="0"/>
              <a:buChar char="•"/>
            </a:pPr>
            <a:endParaRPr lang="de-DE" b="1" dirty="0">
              <a:solidFill>
                <a:schemeClr val="bg1"/>
              </a:solidFill>
            </a:endParaRPr>
          </a:p>
          <a:p>
            <a:pPr marL="285750" indent="-285750">
              <a:buFont typeface="Arial" charset="0"/>
              <a:buChar char="•"/>
            </a:pPr>
            <a:r>
              <a:rPr lang="de-DE" b="1" dirty="0" smtClean="0">
                <a:solidFill>
                  <a:schemeClr val="accent6">
                    <a:lumMod val="75000"/>
                  </a:schemeClr>
                </a:solidFill>
              </a:rPr>
              <a:t>links rum</a:t>
            </a:r>
            <a:endParaRPr lang="de-DE" b="1" dirty="0">
              <a:solidFill>
                <a:schemeClr val="accent6">
                  <a:lumMod val="75000"/>
                </a:schemeClr>
              </a:solidFill>
            </a:endParaRPr>
          </a:p>
        </p:txBody>
      </p:sp>
      <p:pic>
        <p:nvPicPr>
          <p:cNvPr id="17" name="Picture 16"/>
          <p:cNvPicPr>
            <a:picLocks noChangeAspect="1"/>
          </p:cNvPicPr>
          <p:nvPr/>
        </p:nvPicPr>
        <p:blipFill>
          <a:blip r:embed="rId4"/>
          <a:stretch>
            <a:fillRect/>
          </a:stretch>
        </p:blipFill>
        <p:spPr>
          <a:xfrm>
            <a:off x="469018" y="1472678"/>
            <a:ext cx="2934404" cy="4861033"/>
          </a:xfrm>
          <a:prstGeom prst="rect">
            <a:avLst/>
          </a:prstGeom>
        </p:spPr>
      </p:pic>
    </p:spTree>
    <p:extLst>
      <p:ext uri="{BB962C8B-B14F-4D97-AF65-F5344CB8AC3E}">
        <p14:creationId xmlns:p14="http://schemas.microsoft.com/office/powerpoint/2010/main" val="1295584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Eigene Blöcke</a:t>
            </a:r>
            <a:endParaRPr lang="de-DE" dirty="0"/>
          </a:p>
        </p:txBody>
      </p:sp>
      <p:sp>
        <p:nvSpPr>
          <p:cNvPr id="3" name="TextBox 24"/>
          <p:cNvSpPr txBox="1"/>
          <p:nvPr/>
        </p:nvSpPr>
        <p:spPr>
          <a:xfrm>
            <a:off x="447997" y="594963"/>
            <a:ext cx="4365741" cy="923330"/>
          </a:xfrm>
          <a:prstGeom prst="rect">
            <a:avLst/>
          </a:prstGeom>
          <a:noFill/>
        </p:spPr>
        <p:txBody>
          <a:bodyPr wrap="square" rtlCol="0">
            <a:spAutoFit/>
          </a:bodyPr>
          <a:lstStyle/>
          <a:p>
            <a:r>
              <a:rPr lang="de-DE" dirty="0" smtClean="0">
                <a:solidFill>
                  <a:schemeClr val="bg1"/>
                </a:solidFill>
              </a:rPr>
              <a:t>Cool wäre es doch, wenn wir uns ein „rechts rum“ oder “links rum“ bauen und wieder verwenden </a:t>
            </a:r>
            <a:r>
              <a:rPr lang="de-DE" dirty="0" smtClean="0">
                <a:solidFill>
                  <a:schemeClr val="bg1"/>
                </a:solidFill>
              </a:rPr>
              <a:t>könnten...</a:t>
            </a:r>
            <a:endParaRPr lang="de-DE" dirty="0">
              <a:solidFill>
                <a:schemeClr val="bg1"/>
              </a:solidFill>
            </a:endParaRPr>
          </a:p>
        </p:txBody>
      </p:sp>
      <p:sp>
        <p:nvSpPr>
          <p:cNvPr id="28" name="TextBox 24"/>
          <p:cNvSpPr txBox="1"/>
          <p:nvPr/>
        </p:nvSpPr>
        <p:spPr>
          <a:xfrm>
            <a:off x="7446874" y="1915428"/>
            <a:ext cx="3090202" cy="646331"/>
          </a:xfrm>
          <a:prstGeom prst="rect">
            <a:avLst/>
          </a:prstGeom>
          <a:noFill/>
        </p:spPr>
        <p:txBody>
          <a:bodyPr wrap="square" rtlCol="0">
            <a:spAutoFit/>
          </a:bodyPr>
          <a:lstStyle/>
          <a:p>
            <a:r>
              <a:rPr lang="de-DE" b="1" dirty="0" smtClean="0"/>
              <a:t>Und jetzt können wir es immer wieder verwenden</a:t>
            </a:r>
            <a:endParaRPr lang="de-DE" b="1" dirty="0"/>
          </a:p>
        </p:txBody>
      </p:sp>
      <p:pic>
        <p:nvPicPr>
          <p:cNvPr id="29" name="Picture 28"/>
          <p:cNvPicPr>
            <a:picLocks noChangeAspect="1"/>
          </p:cNvPicPr>
          <p:nvPr/>
        </p:nvPicPr>
        <p:blipFill>
          <a:blip r:embed="rId2"/>
          <a:stretch>
            <a:fillRect/>
          </a:stretch>
        </p:blipFill>
        <p:spPr>
          <a:xfrm>
            <a:off x="7446874" y="2978793"/>
            <a:ext cx="3987800" cy="3009900"/>
          </a:xfrm>
          <a:prstGeom prst="rect">
            <a:avLst/>
          </a:prstGeom>
        </p:spPr>
      </p:pic>
      <p:pic>
        <p:nvPicPr>
          <p:cNvPr id="4" name="Picture 3"/>
          <p:cNvPicPr>
            <a:picLocks noChangeAspect="1"/>
          </p:cNvPicPr>
          <p:nvPr/>
        </p:nvPicPr>
        <p:blipFill>
          <a:blip r:embed="rId3"/>
          <a:stretch>
            <a:fillRect/>
          </a:stretch>
        </p:blipFill>
        <p:spPr>
          <a:xfrm>
            <a:off x="531419" y="2097603"/>
            <a:ext cx="2681283" cy="1629252"/>
          </a:xfrm>
          <a:prstGeom prst="rect">
            <a:avLst/>
          </a:prstGeom>
        </p:spPr>
      </p:pic>
      <p:pic>
        <p:nvPicPr>
          <p:cNvPr id="7" name="Picture 6"/>
          <p:cNvPicPr>
            <a:picLocks noChangeAspect="1"/>
          </p:cNvPicPr>
          <p:nvPr/>
        </p:nvPicPr>
        <p:blipFill>
          <a:blip r:embed="rId4"/>
          <a:stretch>
            <a:fillRect/>
          </a:stretch>
        </p:blipFill>
        <p:spPr>
          <a:xfrm>
            <a:off x="531419" y="4306165"/>
            <a:ext cx="2686809" cy="1579951"/>
          </a:xfrm>
          <a:prstGeom prst="rect">
            <a:avLst/>
          </a:prstGeom>
        </p:spPr>
      </p:pic>
      <p:pic>
        <p:nvPicPr>
          <p:cNvPr id="18" name="Picture 17"/>
          <p:cNvPicPr>
            <a:picLocks noChangeAspect="1"/>
          </p:cNvPicPr>
          <p:nvPr/>
        </p:nvPicPr>
        <p:blipFill>
          <a:blip r:embed="rId5"/>
          <a:stretch>
            <a:fillRect/>
          </a:stretch>
        </p:blipFill>
        <p:spPr>
          <a:xfrm>
            <a:off x="4138886" y="1448482"/>
            <a:ext cx="2327403" cy="4861033"/>
          </a:xfrm>
          <a:prstGeom prst="rect">
            <a:avLst/>
          </a:prstGeom>
        </p:spPr>
      </p:pic>
      <p:sp>
        <p:nvSpPr>
          <p:cNvPr id="19" name="Rounded Rectangle 18"/>
          <p:cNvSpPr/>
          <p:nvPr/>
        </p:nvSpPr>
        <p:spPr>
          <a:xfrm>
            <a:off x="4184388" y="2446176"/>
            <a:ext cx="2272576" cy="89569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Rounded Rectangle 19"/>
          <p:cNvSpPr/>
          <p:nvPr/>
        </p:nvSpPr>
        <p:spPr>
          <a:xfrm>
            <a:off x="4184388" y="4398184"/>
            <a:ext cx="2272576" cy="89569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Rounded Rectangle 25"/>
          <p:cNvSpPr/>
          <p:nvPr/>
        </p:nvSpPr>
        <p:spPr>
          <a:xfrm>
            <a:off x="4182761" y="3424587"/>
            <a:ext cx="2272576" cy="895696"/>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Rounded Rectangle 29"/>
          <p:cNvSpPr/>
          <p:nvPr/>
        </p:nvSpPr>
        <p:spPr>
          <a:xfrm>
            <a:off x="4182761" y="5348474"/>
            <a:ext cx="2272576" cy="895696"/>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Rounded Rectangle 30"/>
          <p:cNvSpPr/>
          <p:nvPr/>
        </p:nvSpPr>
        <p:spPr>
          <a:xfrm>
            <a:off x="4150387" y="1472678"/>
            <a:ext cx="2272576" cy="895696"/>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687036"/>
      </p:ext>
    </p:extLst>
  </p:cSld>
  <p:clrMapOvr>
    <a:masterClrMapping/>
  </p:clrMapOvr>
</p:sld>
</file>

<file path=ppt/theme/theme1.xml><?xml version="1.0" encoding="utf-8"?>
<a:theme xmlns:a="http://schemas.openxmlformats.org/drawingml/2006/main" name="Basi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buNone/>
          <a:defRPr sz="3600" kern="1200" baseline="0" dirty="0" smtClean="0">
            <a:solidFill>
              <a:srgbClr val="FFC000"/>
            </a:solidFill>
            <a:latin typeface="+mn-lt"/>
            <a:ea typeface="+mn-ea"/>
            <a:cs typeface="+mn-cs"/>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sign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sign1" id="{8640D2A1-76E3-44BD-8C1F-9DEAC01747EB}" vid="{27DF75AE-9E82-4101-B76E-5B83E6165010}"/>
    </a:ext>
  </a:extLst>
</a:theme>
</file>

<file path=docProps/app.xml><?xml version="1.0" encoding="utf-8"?>
<Properties xmlns="http://schemas.openxmlformats.org/officeDocument/2006/extended-properties" xmlns:vt="http://schemas.openxmlformats.org/officeDocument/2006/docPropsVTypes">
  <Template/>
  <TotalTime>7057</TotalTime>
  <Words>824</Words>
  <Application>Microsoft Macintosh PowerPoint</Application>
  <PresentationFormat>Widescreen</PresentationFormat>
  <Paragraphs>110</Paragraphs>
  <Slides>10</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10</vt:i4>
      </vt:variant>
    </vt:vector>
  </HeadingPairs>
  <TitlesOfParts>
    <vt:vector size="16" baseType="lpstr">
      <vt:lpstr>Calibri</vt:lpstr>
      <vt:lpstr>Calibri Light</vt:lpstr>
      <vt:lpstr>DIN</vt:lpstr>
      <vt:lpstr>Arial</vt:lpstr>
      <vt:lpstr>Basis</vt:lpstr>
      <vt:lpstr>Design1</vt:lpstr>
      <vt:lpstr>PowerPoint Presentation</vt:lpstr>
      <vt:lpstr>Der Jumping Sumo</vt:lpstr>
      <vt:lpstr>Der Jumping Sumo</vt:lpstr>
      <vt:lpstr>Einführung</vt:lpstr>
      <vt:lpstr>Steuerung</vt:lpstr>
      <vt:lpstr>Feinere Steuerung</vt:lpstr>
      <vt:lpstr>Die erste Fahrprüfung</vt:lpstr>
      <vt:lpstr>Die Lösung</vt:lpstr>
      <vt:lpstr>Eigene Blöcke</vt:lpstr>
      <vt:lpstr>Springen = Jumping</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stefan</dc:creator>
  <cp:lastModifiedBy>Stefan Höhn</cp:lastModifiedBy>
  <cp:revision>80</cp:revision>
  <dcterms:created xsi:type="dcterms:W3CDTF">2016-08-27T09:01:45Z</dcterms:created>
  <dcterms:modified xsi:type="dcterms:W3CDTF">2016-09-09T07:09:13Z</dcterms:modified>
</cp:coreProperties>
</file>

<file path=docProps/thumbnail.jpeg>
</file>